
<file path=[Content_Types].xml><?xml version="1.0" encoding="utf-8"?>
<Types xmlns="http://schemas.openxmlformats.org/package/2006/content-types">
  <Default Extension="rels" ContentType="application/vnd.openxmlformats-package.relationships+xml"/>
  <Default Extension="jpeg" ContentType="image/jpeg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8.xml" ContentType="application/vnd.openxmlformats-officedocument.presentationml.slide+xml"/>
  <Override PartName="/ppt/slides/slide27.xml" ContentType="application/vnd.openxmlformats-officedocument.presentationml.slide+xml"/>
  <Override PartName="/ppt/slides/slide26.xml" ContentType="application/vnd.openxmlformats-officedocument.presentationml.slide+xml"/>
  <Override PartName="/ppt/slides/slide25.xml" ContentType="application/vnd.openxmlformats-officedocument.presentationml.slide+xml"/>
  <Override PartName="/ppt/slides/slide23.xml" ContentType="application/vnd.openxmlformats-officedocument.presentationml.slide+xml"/>
  <Override PartName="/ppt/slides/slide22.xml" ContentType="application/vnd.openxmlformats-officedocument.presentationml.slide+xml"/>
  <Override PartName="/ppt/slides/slide21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7.xml" ContentType="application/vnd.openxmlformats-officedocument.presentationml.slide+xml"/>
  <Override PartName="/ppt/slides/slide36.xml" ContentType="application/vnd.openxmlformats-officedocument.presentationml.slide+xml"/>
  <Override PartName="/ppt/slides/slide35.xml" ContentType="application/vnd.openxmlformats-officedocument.presentationml.slide+xml"/>
  <Override PartName="/ppt/slides/slide34.xml" ContentType="application/vnd.openxmlformats-officedocument.presentationml.slide+xml"/>
  <Override PartName="/ppt/slides/slide33.xml" ContentType="application/vnd.openxmlformats-officedocument.presentationml.slide+xml"/>
  <Override PartName="/ppt/slides/slide32.xml" ContentType="application/vnd.openxmlformats-officedocument.presentationml.slide+xml"/>
  <Override PartName="/ppt/slides/slide20.xml" ContentType="application/vnd.openxmlformats-officedocument.presentationml.slide+xml"/>
  <Override PartName="/ppt/slides/slide24.xml" ContentType="application/vnd.openxmlformats-officedocument.presentationml.slide+xml"/>
  <Override PartName="/ppt/slides/slide18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19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9.xml" ContentType="application/vnd.openxmlformats-officedocument.presentationml.slide+xml"/>
  <Override PartName="/ppt/slides/slide6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17.xml" ContentType="application/vnd.openxmlformats-officedocument.presentationml.slide+xml"/>
  <Override PartName="/ppt/slides/slide14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notesSlides/notesSlide1.xml" ContentType="application/vnd.openxmlformats-officedocument.presentationml.notesSlide+xml"/>
  <Override PartName="/ppt/theme/theme2.xml" ContentType="application/vnd.openxmlformats-officedocument.theme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3.xml" ContentType="application/vnd.openxmlformats-officedocument.customXml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4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sldIdLst>
    <p:sldId id="265" r:id="rId2"/>
    <p:sldId id="274" r:id="rId3"/>
    <p:sldId id="275" r:id="rId4"/>
    <p:sldId id="276" r:id="rId5"/>
    <p:sldId id="277" r:id="rId6"/>
    <p:sldId id="278" r:id="rId7"/>
    <p:sldId id="279" r:id="rId8"/>
    <p:sldId id="280" r:id="rId9"/>
    <p:sldId id="281" r:id="rId10"/>
    <p:sldId id="282" r:id="rId11"/>
    <p:sldId id="283" r:id="rId12"/>
    <p:sldId id="284" r:id="rId13"/>
    <p:sldId id="285" r:id="rId14"/>
    <p:sldId id="286" r:id="rId15"/>
    <p:sldId id="287" r:id="rId16"/>
    <p:sldId id="288" r:id="rId17"/>
    <p:sldId id="289" r:id="rId18"/>
    <p:sldId id="290" r:id="rId19"/>
    <p:sldId id="291" r:id="rId20"/>
    <p:sldId id="292" r:id="rId21"/>
    <p:sldId id="293" r:id="rId22"/>
    <p:sldId id="294" r:id="rId23"/>
    <p:sldId id="295" r:id="rId24"/>
    <p:sldId id="257" r:id="rId25"/>
    <p:sldId id="269" r:id="rId26"/>
    <p:sldId id="262" r:id="rId27"/>
    <p:sldId id="264" r:id="rId28"/>
    <p:sldId id="271" r:id="rId29"/>
    <p:sldId id="266" r:id="rId30"/>
    <p:sldId id="268" r:id="rId31"/>
    <p:sldId id="267" r:id="rId32"/>
    <p:sldId id="258" r:id="rId33"/>
    <p:sldId id="256" r:id="rId34"/>
    <p:sldId id="259" r:id="rId35"/>
    <p:sldId id="272" r:id="rId36"/>
    <p:sldId id="260" r:id="rId37"/>
    <p:sldId id="270" r:id="rId3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29" autoAdjust="0"/>
    <p:restoredTop sz="94660"/>
  </p:normalViewPr>
  <p:slideViewPr>
    <p:cSldViewPr>
      <p:cViewPr varScale="1">
        <p:scale>
          <a:sx n="69" d="100"/>
          <a:sy n="69" d="100"/>
        </p:scale>
        <p:origin x="-564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47" Type="http://schemas.openxmlformats.org/officeDocument/2006/relationships/customXml" Target="../customXml/item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45" Type="http://schemas.openxmlformats.org/officeDocument/2006/relationships/customXml" Target="../customXml/item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customXml" Target="../customXml/item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customXml" Target="../customXml/item3.xml"/><Relationship Id="rId20" Type="http://schemas.openxmlformats.org/officeDocument/2006/relationships/slide" Target="slides/slide19.xml"/><Relationship Id="rId4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fa-I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DBD81C9F-EF7D-4913-A9BA-7C1C0FBEF853}" type="datetimeFigureOut">
              <a:rPr lang="fa-IR" smtClean="0"/>
              <a:pPr/>
              <a:t>1435/07/11</a:t>
            </a:fld>
            <a:endParaRPr lang="fa-I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fa-I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41C47935-3963-44C4-9954-C3963E0201D6}" type="slidenum">
              <a:rPr lang="fa-IR" smtClean="0"/>
              <a:pPr/>
              <a:t>‹#›</a:t>
            </a:fld>
            <a:endParaRPr lang="fa-I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7BC8151-4488-488F-9376-B025E47FA59B}" type="slidenum">
              <a:rPr lang="de-DE" smtClean="0"/>
              <a:pPr/>
              <a:t>1</a:t>
            </a:fld>
            <a:endParaRPr lang="de-DE" smtClean="0"/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DF6EF-EE94-4F2A-BC93-112FDEAE8AA1}" type="datetimeFigureOut">
              <a:rPr lang="en-US" smtClean="0"/>
              <a:pPr/>
              <a:t>5/10/2014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BF8CB-6F05-4A2F-8FE0-5C1FC1F973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DF6EF-EE94-4F2A-BC93-112FDEAE8AA1}" type="datetimeFigureOut">
              <a:rPr lang="en-US" smtClean="0"/>
              <a:pPr/>
              <a:t>5/10/2014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BF8CB-6F05-4A2F-8FE0-5C1FC1F973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DF6EF-EE94-4F2A-BC93-112FDEAE8AA1}" type="datetimeFigureOut">
              <a:rPr lang="en-US" smtClean="0"/>
              <a:pPr/>
              <a:t>5/10/2014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BF8CB-6F05-4A2F-8FE0-5C1FC1F973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DF6EF-EE94-4F2A-BC93-112FDEAE8AA1}" type="datetimeFigureOut">
              <a:rPr lang="en-US" smtClean="0"/>
              <a:pPr/>
              <a:t>5/10/2014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BF8CB-6F05-4A2F-8FE0-5C1FC1F973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DF6EF-EE94-4F2A-BC93-112FDEAE8AA1}" type="datetimeFigureOut">
              <a:rPr lang="en-US" smtClean="0"/>
              <a:pPr/>
              <a:t>5/10/2014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BF8CB-6F05-4A2F-8FE0-5C1FC1F973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DF6EF-EE94-4F2A-BC93-112FDEAE8AA1}" type="datetimeFigureOut">
              <a:rPr lang="en-US" smtClean="0"/>
              <a:pPr/>
              <a:t>5/10/2014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BF8CB-6F05-4A2F-8FE0-5C1FC1F973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DF6EF-EE94-4F2A-BC93-112FDEAE8AA1}" type="datetimeFigureOut">
              <a:rPr lang="en-US" smtClean="0"/>
              <a:pPr/>
              <a:t>5/10/2014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BF8CB-6F05-4A2F-8FE0-5C1FC1F973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DF6EF-EE94-4F2A-BC93-112FDEAE8AA1}" type="datetimeFigureOut">
              <a:rPr lang="en-US" smtClean="0"/>
              <a:pPr/>
              <a:t>5/10/2014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BF8CB-6F05-4A2F-8FE0-5C1FC1F973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DF6EF-EE94-4F2A-BC93-112FDEAE8AA1}" type="datetimeFigureOut">
              <a:rPr lang="en-US" smtClean="0"/>
              <a:pPr/>
              <a:t>5/10/2014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BF8CB-6F05-4A2F-8FE0-5C1FC1F973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DF6EF-EE94-4F2A-BC93-112FDEAE8AA1}" type="datetimeFigureOut">
              <a:rPr lang="en-US" smtClean="0"/>
              <a:pPr/>
              <a:t>5/10/2014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BF8CB-6F05-4A2F-8FE0-5C1FC1F973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DF6EF-EE94-4F2A-BC93-112FDEAE8AA1}" type="datetimeFigureOut">
              <a:rPr lang="en-US" smtClean="0"/>
              <a:pPr/>
              <a:t>5/10/2014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BF8CB-6F05-4A2F-8FE0-5C1FC1F973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BDF6EF-EE94-4F2A-BC93-112FDEAE8AA1}" type="datetimeFigureOut">
              <a:rPr lang="en-US" smtClean="0"/>
              <a:pPr/>
              <a:t>5/10/2014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1BF8CB-6F05-4A2F-8FE0-5C1FC1F973C3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42938" y="0"/>
            <a:ext cx="7772400" cy="2714625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:</a:t>
            </a:r>
            <a:r>
              <a:rPr lang="fa-IR" dirty="0" smtClean="0"/>
              <a:t>روشهای علمی پژوهش در علوم انسانی</a:t>
            </a:r>
            <a:br>
              <a:rPr lang="fa-IR" dirty="0" smtClean="0"/>
            </a:br>
            <a:endParaRPr lang="en-US" sz="2400" b="0" dirty="0" smtClean="0">
              <a:solidFill>
                <a:schemeClr val="tx1"/>
              </a:solidFill>
              <a:effectLst/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90600" y="3048000"/>
            <a:ext cx="7086600" cy="2952750"/>
          </a:xfrm>
        </p:spPr>
        <p:txBody>
          <a:bodyPr/>
          <a:lstStyle/>
          <a:p>
            <a:endParaRPr lang="en-US" sz="2400" smtClean="0">
              <a:latin typeface="Times New Roman" pitchFamily="18" charset="0"/>
            </a:endParaRPr>
          </a:p>
          <a:p>
            <a:r>
              <a:rPr lang="fa-IR" sz="2400" smtClean="0">
                <a:latin typeface="Times New Roman" pitchFamily="18" charset="0"/>
              </a:rPr>
              <a:t>مجید فتاحی پور</a:t>
            </a:r>
          </a:p>
          <a:p>
            <a:endParaRPr lang="fa-IR" sz="2400" smtClean="0">
              <a:latin typeface="Times New Roman" pitchFamily="18" charset="0"/>
            </a:endParaRPr>
          </a:p>
          <a:p>
            <a:r>
              <a:rPr lang="fa-IR" sz="2400" smtClean="0">
                <a:latin typeface="Times New Roman" pitchFamily="18" charset="0"/>
              </a:rPr>
              <a:t>عضو هیات علمی</a:t>
            </a:r>
          </a:p>
          <a:p>
            <a:r>
              <a:rPr lang="fa-IR" sz="2400" smtClean="0">
                <a:latin typeface="Times New Roman" pitchFamily="18" charset="0"/>
              </a:rPr>
              <a:t>دانشگاه شهید بهشتی</a:t>
            </a:r>
            <a:endParaRPr lang="en-US" sz="2400" smtClean="0">
              <a:latin typeface="Times New Roman" pitchFamily="18" charset="0"/>
            </a:endParaRPr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228600" y="2743200"/>
            <a:ext cx="8153400" cy="152400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fa-IR"/>
          </a:p>
        </p:txBody>
      </p:sp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228600" y="228600"/>
            <a:ext cx="152400" cy="6400800"/>
          </a:xfrm>
          <a:prstGeom prst="rect">
            <a:avLst/>
          </a:prstGeom>
          <a:gradFill rotWithShape="0">
            <a:gsLst>
              <a:gs pos="0">
                <a:srgbClr val="000047"/>
              </a:gs>
              <a:gs pos="50000">
                <a:srgbClr val="000099"/>
              </a:gs>
              <a:gs pos="100000">
                <a:srgbClr val="000047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</p:spTree>
  </p:cSld>
  <p:clrMapOvr>
    <a:masterClrMapping/>
  </p:clrMapOvr>
  <p:transition spd="slow" advClick="0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0" grpId="0" autoUpdateAnimBg="0"/>
      <p:bldP spid="2051" grpId="0" build="p" autoUpdateAnimBg="0"/>
      <p:bldP spid="2052" grpId="0" animBg="1"/>
      <p:bldP spid="2053" grpId="0" animBg="1" autoUpdateAnimBg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AM_2974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>
    <p:wedg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AM_297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>
    <p:wedg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AM_2977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>
    <p:wedg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AM_2978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>
    <p:wedg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AM_2979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>
    <p:wedg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AM_298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>
    <p:wedg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AM_298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>
    <p:wedg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AM_298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>
    <p:wedg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AM_298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>
    <p:wedg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AM_2984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>
    <p:wedg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8000" b="1" dirty="0" smtClean="0"/>
              <a:t>Photo Album</a:t>
            </a:r>
            <a:endParaRPr lang="en-US" sz="8000" b="1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slow" advClick="0">
    <p:wedg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AM_298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>
    <p:wedg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AM_2986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>
    <p:wedg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AM_2987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>
    <p:wedg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AM_2988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>
    <p:wedg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533401"/>
            <a:ext cx="8001000" cy="1143000"/>
          </a:xfrm>
        </p:spPr>
        <p:txBody>
          <a:bodyPr>
            <a:normAutofit fontScale="90000"/>
          </a:bodyPr>
          <a:lstStyle/>
          <a:p>
            <a:pPr rtl="1"/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fa-IR" dirty="0" smtClean="0"/>
              <a:t>مقدمه (</a:t>
            </a:r>
            <a:r>
              <a:rPr lang="fa-IR" sz="3600" i="1" dirty="0" smtClean="0"/>
              <a:t>خودمشتمالی)</a:t>
            </a:r>
            <a:r>
              <a:rPr lang="fa-IR" sz="3600" dirty="0" smtClean="0"/>
              <a:t> : مجلات دانشگاهی یا «ارتقاء نامه»؟ </a:t>
            </a: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fa-IR" dirty="0" smtClean="0"/>
              <a:t/>
            </a:r>
            <a:br>
              <a:rPr lang="fa-IR" dirty="0" smtClean="0"/>
            </a:br>
            <a:r>
              <a:rPr lang="fa-IR" sz="2200" dirty="0" smtClean="0"/>
              <a:t>فقط 3 درصد مقالات ارائه شده به «مجله جامعه شناسی ایران» «استانداردهای لازم» برای انتشار را دارا بوده اند.</a:t>
            </a:r>
            <a:r>
              <a:rPr lang="fa-IR" dirty="0" smtClean="0"/>
              <a:t>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6800" y="4114800"/>
            <a:ext cx="7162800" cy="1828800"/>
          </a:xfrm>
        </p:spPr>
        <p:txBody>
          <a:bodyPr>
            <a:normAutofit fontScale="92500" lnSpcReduction="20000"/>
          </a:bodyPr>
          <a:lstStyle/>
          <a:p>
            <a:pPr rtl="1"/>
            <a:endParaRPr lang="fa-IR" dirty="0" smtClean="0"/>
          </a:p>
          <a:p>
            <a:pPr algn="r" rtl="1"/>
            <a:r>
              <a:rPr lang="fa-IR" dirty="0" smtClean="0"/>
              <a:t>1.  </a:t>
            </a:r>
            <a:r>
              <a:rPr lang="fa-IR" dirty="0" smtClean="0">
                <a:solidFill>
                  <a:srgbClr val="FF0000"/>
                </a:solidFill>
              </a:rPr>
              <a:t>کمک به توسعه مرزهای دانش </a:t>
            </a:r>
            <a:r>
              <a:rPr lang="fa-IR" dirty="0" smtClean="0">
                <a:solidFill>
                  <a:schemeClr val="accent2"/>
                </a:solidFill>
              </a:rPr>
              <a:t> </a:t>
            </a:r>
          </a:p>
          <a:p>
            <a:pPr algn="r" rtl="1"/>
            <a:r>
              <a:rPr lang="fa-IR" dirty="0" smtClean="0">
                <a:solidFill>
                  <a:schemeClr val="tx2">
                    <a:lumMod val="75000"/>
                  </a:schemeClr>
                </a:solidFill>
              </a:rPr>
              <a:t>2. کمک به توسعه گفتمان های روشنفکری در کشور </a:t>
            </a:r>
          </a:p>
          <a:p>
            <a:pPr algn="r" rtl="1"/>
            <a:r>
              <a:rPr lang="fa-IR" dirty="0" smtClean="0">
                <a:solidFill>
                  <a:srgbClr val="00B050"/>
                </a:solidFill>
              </a:rPr>
              <a:t>3. راهگشایی از مشکلات و مسائل اجتماعی</a:t>
            </a: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609600" y="1600200"/>
            <a:ext cx="8153400" cy="152400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fa-IR"/>
          </a:p>
        </p:txBody>
      </p:sp>
      <p:sp>
        <p:nvSpPr>
          <p:cNvPr id="5" name="Rectangle 4"/>
          <p:cNvSpPr/>
          <p:nvPr/>
        </p:nvSpPr>
        <p:spPr>
          <a:xfrm>
            <a:off x="1143000" y="3352800"/>
            <a:ext cx="691515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 rtl="1">
              <a:spcBef>
                <a:spcPct val="20000"/>
              </a:spcBef>
            </a:pPr>
            <a:r>
              <a:rPr lang="fa-IR" sz="3200" b="1" dirty="0" smtClean="0">
                <a:solidFill>
                  <a:prstClr val="black">
                    <a:tint val="75000"/>
                  </a:prstClr>
                </a:solidFill>
              </a:rPr>
              <a:t>هدف غایی از نوشتن مقاله علوم انسانی چیست؟...</a:t>
            </a:r>
          </a:p>
        </p:txBody>
      </p:sp>
    </p:spTree>
  </p:cSld>
  <p:clrMapOvr>
    <a:masterClrMapping/>
  </p:clrMapOvr>
  <p:transition spd="slow" advClick="0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1"/>
            <a:r>
              <a:rPr lang="fa-IR" dirty="0" smtClean="0"/>
              <a:t>رده بندی اولیه روشهای پژوهش</a:t>
            </a: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00200"/>
            <a:ext cx="8686800" cy="5257800"/>
          </a:xfrm>
        </p:spPr>
        <p:txBody>
          <a:bodyPr>
            <a:normAutofit fontScale="70000" lnSpcReduction="20000"/>
          </a:bodyPr>
          <a:lstStyle/>
          <a:p>
            <a:pPr algn="r" rtl="1"/>
            <a:r>
              <a:rPr lang="fa-IR" b="1" dirty="0" smtClean="0">
                <a:solidFill>
                  <a:srgbClr val="C00000"/>
                </a:solidFill>
              </a:rPr>
              <a:t>پژوهشهای تجربی </a:t>
            </a:r>
            <a:r>
              <a:rPr lang="fa-IR" dirty="0" smtClean="0">
                <a:solidFill>
                  <a:srgbClr val="C00000"/>
                </a:solidFill>
              </a:rPr>
              <a:t>-با روش های علمی - از روی کنجکاوی </a:t>
            </a:r>
          </a:p>
          <a:p>
            <a:pPr algn="r" rtl="1"/>
            <a:r>
              <a:rPr lang="fa-IR" dirty="0" smtClean="0">
                <a:solidFill>
                  <a:srgbClr val="C00000"/>
                </a:solidFill>
              </a:rPr>
              <a:t>&gt; اطلاعات علمی و تئوری برای توضیح ماهیت و طبیعت جهان</a:t>
            </a:r>
          </a:p>
          <a:p>
            <a:pPr algn="r" rtl="1"/>
            <a:r>
              <a:rPr lang="fa-IR" dirty="0" smtClean="0">
                <a:solidFill>
                  <a:srgbClr val="C00000"/>
                </a:solidFill>
              </a:rPr>
              <a:t> &gt;&gt; منجر به کاربردهای عملی بسیار</a:t>
            </a:r>
          </a:p>
          <a:p>
            <a:pPr algn="r" rtl="1"/>
            <a:r>
              <a:rPr lang="fa-IR" dirty="0" smtClean="0">
                <a:solidFill>
                  <a:srgbClr val="C00000"/>
                </a:solidFill>
              </a:rPr>
              <a:t> </a:t>
            </a:r>
            <a:r>
              <a:rPr lang="fa-IR" dirty="0" smtClean="0">
                <a:solidFill>
                  <a:srgbClr val="C00000"/>
                </a:solidFill>
                <a:sym typeface="Wingdings" pitchFamily="2" charset="2"/>
              </a:rPr>
              <a:t>&gt;&gt;&gt;  جذب </a:t>
            </a:r>
            <a:r>
              <a:rPr lang="fa-IR" dirty="0" smtClean="0">
                <a:solidFill>
                  <a:srgbClr val="C00000"/>
                </a:solidFill>
              </a:rPr>
              <a:t>بودجه فراوان: دولت، سازمان های خیریه و گروه های خصوصی وشرکتها . </a:t>
            </a:r>
          </a:p>
          <a:p>
            <a:pPr algn="r" rtl="1"/>
            <a:r>
              <a:rPr lang="fa-IR" dirty="0" smtClean="0">
                <a:solidFill>
                  <a:srgbClr val="C00000"/>
                </a:solidFill>
              </a:rPr>
              <a:t>معیار رتبه بندی دانشگاهها (نادقیق: کیفیت پژوهشگران لزوما نشانه کیفیت تدریس نیست). </a:t>
            </a:r>
            <a:r>
              <a:rPr lang="fa-IR" dirty="0" smtClean="0"/>
              <a:t/>
            </a:r>
            <a:br>
              <a:rPr lang="fa-IR" dirty="0" smtClean="0"/>
            </a:br>
            <a:endParaRPr lang="fa-IR" dirty="0" smtClean="0"/>
          </a:p>
          <a:p>
            <a:pPr algn="r" rtl="1"/>
            <a:r>
              <a:rPr lang="fa-IR" b="1" dirty="0" smtClean="0">
                <a:solidFill>
                  <a:schemeClr val="tx2">
                    <a:lumMod val="75000"/>
                  </a:schemeClr>
                </a:solidFill>
              </a:rPr>
              <a:t>پژوهشهای علوم انسانی </a:t>
            </a:r>
            <a:r>
              <a:rPr lang="fa-IR" dirty="0" smtClean="0">
                <a:solidFill>
                  <a:schemeClr val="tx2">
                    <a:lumMod val="75000"/>
                  </a:schemeClr>
                </a:solidFill>
              </a:rPr>
              <a:t>شامل روشهای هرمنوتیک و نشانه شناسی، معرفت شناسی.</a:t>
            </a:r>
          </a:p>
          <a:p>
            <a:pPr algn="r" rtl="1"/>
            <a:r>
              <a:rPr lang="fa-IR" dirty="0" smtClean="0">
                <a:solidFill>
                  <a:schemeClr val="tx2">
                    <a:lumMod val="75000"/>
                  </a:schemeClr>
                </a:solidFill>
              </a:rPr>
              <a:t>محققان لزومأ درجستجوی پاسخ نهایی به یک سوال نیستند، بلکه به بررسی مسائل و جزئیات مربوط به ان می پردازند.</a:t>
            </a:r>
          </a:p>
          <a:p>
            <a:pPr algn="r" rtl="1"/>
            <a:r>
              <a:rPr lang="fa-IR" dirty="0" smtClean="0">
                <a:solidFill>
                  <a:schemeClr val="tx2">
                    <a:lumMod val="75000"/>
                  </a:schemeClr>
                </a:solidFill>
              </a:rPr>
              <a:t> بستراجتماعی، تاریخی ، سیاسی، فرهنگی یا قومی همیشه مهم است، مثلن در پژوهش های تاریخی، مورخان از منابع دست اول و شواهد دیگر به طور سیستماتیک استفاده میکنند تا تاریخ گذشته را بنگارند.</a:t>
            </a:r>
            <a:r>
              <a:rPr lang="fa-IR" dirty="0" smtClean="0"/>
              <a:t/>
            </a:r>
            <a:br>
              <a:rPr lang="fa-IR" dirty="0" smtClean="0"/>
            </a:br>
            <a:endParaRPr lang="fa-IR" dirty="0" smtClean="0"/>
          </a:p>
          <a:p>
            <a:pPr algn="r" rtl="1"/>
            <a:r>
              <a:rPr lang="fa-IR" b="1" dirty="0" smtClean="0">
                <a:solidFill>
                  <a:srgbClr val="00B050"/>
                </a:solidFill>
              </a:rPr>
              <a:t>پژوهشهای هنری</a:t>
            </a:r>
            <a:r>
              <a:rPr lang="fa-IR" dirty="0" smtClean="0">
                <a:solidFill>
                  <a:srgbClr val="00B050"/>
                </a:solidFill>
              </a:rPr>
              <a:t>، “اجرای مبتنی بر پژوهش” آثار خلاق همزمان موضوع و روش تحقیق</a:t>
            </a:r>
          </a:p>
          <a:p>
            <a:pPr algn="r" rtl="1"/>
            <a:r>
              <a:rPr lang="fa-IR" dirty="0" smtClean="0">
                <a:solidFill>
                  <a:srgbClr val="00B050"/>
                </a:solidFill>
              </a:rPr>
              <a:t>جایگزینی برای روش کاملا علمی در جستجوی دانش و حقیقت است.</a:t>
            </a: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609600" y="1371600"/>
            <a:ext cx="8153400" cy="152400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fa-IR"/>
          </a:p>
        </p:txBody>
      </p:sp>
    </p:spTree>
  </p:cSld>
  <p:clrMapOvr>
    <a:masterClrMapping/>
  </p:clrMapOvr>
  <p:transition spd="slow" advClick="0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fa-IR" dirty="0" smtClean="0"/>
              <a:t>           افتراق و اشتراک در روشهای </a:t>
            </a:r>
            <a:br>
              <a:rPr lang="fa-IR" dirty="0" smtClean="0"/>
            </a:br>
            <a:r>
              <a:rPr lang="fa-IR" dirty="0" smtClean="0"/>
              <a:t>علوم تجربی و انسانی </a:t>
            </a:r>
            <a:endParaRPr lang="fa-IR" dirty="0"/>
          </a:p>
        </p:txBody>
      </p:sp>
      <p:sp>
        <p:nvSpPr>
          <p:cNvPr id="6147" name="Content Placeholder 2"/>
          <p:cNvSpPr>
            <a:spLocks noGrp="1"/>
          </p:cNvSpPr>
          <p:nvPr>
            <p:ph idx="1"/>
          </p:nvPr>
        </p:nvSpPr>
        <p:spPr>
          <a:xfrm>
            <a:off x="609600" y="3048000"/>
            <a:ext cx="7772400" cy="3581400"/>
          </a:xfrm>
        </p:spPr>
        <p:txBody>
          <a:bodyPr>
            <a:normAutofit/>
          </a:bodyPr>
          <a:lstStyle/>
          <a:p>
            <a:pPr algn="r" rtl="1">
              <a:buNone/>
            </a:pPr>
            <a:r>
              <a:rPr lang="fa-IR" sz="2400" dirty="0" smtClean="0">
                <a:solidFill>
                  <a:srgbClr val="FF0000"/>
                </a:solidFill>
              </a:rPr>
              <a:t>نقطه افتراق:</a:t>
            </a:r>
          </a:p>
          <a:p>
            <a:pPr algn="r" rtl="1"/>
            <a:r>
              <a:rPr lang="fa-IR" sz="2400" dirty="0" smtClean="0">
                <a:solidFill>
                  <a:srgbClr val="FF0000"/>
                </a:solidFill>
              </a:rPr>
              <a:t>لزوم سازماندهی و ساختاردهی برای کنترل پیچیدگیها در علوم</a:t>
            </a:r>
          </a:p>
          <a:p>
            <a:pPr algn="r" rtl="1"/>
            <a:r>
              <a:rPr lang="fa-IR" sz="2400" dirty="0" smtClean="0">
                <a:solidFill>
                  <a:srgbClr val="FF0000"/>
                </a:solidFill>
              </a:rPr>
              <a:t>موضوع و گستره وعمق مورد بررسی این دو یکی نیست</a:t>
            </a:r>
            <a:endParaRPr lang="fa-IR" sz="2400" dirty="0" smtClean="0">
              <a:solidFill>
                <a:srgbClr val="00B050"/>
              </a:solidFill>
            </a:endParaRPr>
          </a:p>
          <a:p>
            <a:pPr algn="r" rtl="1">
              <a:buNone/>
            </a:pPr>
            <a:r>
              <a:rPr lang="fa-IR" sz="2400" dirty="0" smtClean="0">
                <a:solidFill>
                  <a:srgbClr val="00B050"/>
                </a:solidFill>
              </a:rPr>
              <a:t>نقطه اشتراک: </a:t>
            </a:r>
          </a:p>
          <a:p>
            <a:pPr algn="r" rtl="1"/>
            <a:r>
              <a:rPr lang="fa-IR" sz="2400" dirty="0" smtClean="0">
                <a:solidFill>
                  <a:srgbClr val="00B050"/>
                </a:solidFill>
              </a:rPr>
              <a:t>مرز کمرنگ ساختارها درعالم واقع و وجود تشابهات بسیار روشی</a:t>
            </a:r>
          </a:p>
          <a:p>
            <a:pPr algn="r" rtl="1"/>
            <a:r>
              <a:rPr lang="fa-IR" sz="2400" dirty="0" smtClean="0">
                <a:solidFill>
                  <a:srgbClr val="00B050"/>
                </a:solidFill>
              </a:rPr>
              <a:t>همگونی فزاینده روش پژوهش (کمی  وآماری) &gt;&gt; بهبود و توسعه روشها</a:t>
            </a:r>
          </a:p>
          <a:p>
            <a:pPr algn="r" rtl="1">
              <a:buNone/>
            </a:pPr>
            <a:r>
              <a:rPr lang="fa-IR" sz="2400" dirty="0" smtClean="0">
                <a:solidFill>
                  <a:srgbClr val="FF0000"/>
                </a:solidFill>
              </a:rPr>
              <a:t> </a:t>
            </a:r>
          </a:p>
          <a:p>
            <a:pPr algn="r" rtl="1">
              <a:buNone/>
            </a:pPr>
            <a:r>
              <a:rPr lang="fa-IR" sz="2000" b="1" dirty="0" smtClean="0">
                <a:solidFill>
                  <a:srgbClr val="C00000"/>
                </a:solidFill>
              </a:rPr>
              <a:t>&gt;&gt; بازتعریف مبانی علمی علوم انسانی با توجه به اشتراکات و با هدف بهبود کیفی مقالات</a:t>
            </a:r>
          </a:p>
          <a:p>
            <a:pPr algn="r" rtl="1"/>
            <a:endParaRPr lang="fa-IR" sz="2400" dirty="0" smtClean="0"/>
          </a:p>
          <a:p>
            <a:pPr>
              <a:buNone/>
            </a:pPr>
            <a:endParaRPr lang="en-US" sz="2000" dirty="0" smtClean="0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609600" y="1600200"/>
            <a:ext cx="8153400" cy="152400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fa-IR"/>
          </a:p>
        </p:txBody>
      </p:sp>
      <p:sp>
        <p:nvSpPr>
          <p:cNvPr id="6" name="Rectangle 5"/>
          <p:cNvSpPr/>
          <p:nvPr/>
        </p:nvSpPr>
        <p:spPr>
          <a:xfrm>
            <a:off x="381000" y="1981200"/>
            <a:ext cx="48006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fa-IR" b="1" dirty="0" smtClean="0"/>
              <a:t>هرچندهیچ نظریه‌ای صرفاً به روح انسان محدود نیست، بلکه باید طبیعت بشری را نیز ملاحظه نماید. اما علوم انسانی ریشه در عمق و کلیت خودآگاهی انسان دارد (دیلتای)</a:t>
            </a:r>
          </a:p>
        </p:txBody>
      </p:sp>
      <p:pic>
        <p:nvPicPr>
          <p:cNvPr id="11265" name="Picture 1" descr="D:\Documents and Settings\Fattahipour\Desktop\humanities-scienc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61289" y="0"/>
            <a:ext cx="2782711" cy="30480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1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1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61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61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7" grpId="0" build="p"/>
      <p:bldP spid="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14348" y="285728"/>
            <a:ext cx="7772400" cy="1470025"/>
          </a:xfrm>
        </p:spPr>
        <p:txBody>
          <a:bodyPr/>
          <a:lstStyle/>
          <a:p>
            <a:pPr>
              <a:defRPr/>
            </a:pPr>
            <a:r>
              <a:rPr lang="fa-IR" sz="3600" dirty="0" smtClean="0"/>
              <a:t>مبنای علمی بودن ادبیات و علوم انسانی  چیست؟</a:t>
            </a:r>
          </a:p>
        </p:txBody>
      </p:sp>
      <p:sp>
        <p:nvSpPr>
          <p:cNvPr id="3075" name="Subtitle 2"/>
          <p:cNvSpPr>
            <a:spLocks noGrp="1"/>
          </p:cNvSpPr>
          <p:nvPr>
            <p:ph type="subTitle" idx="1"/>
          </p:nvPr>
        </p:nvSpPr>
        <p:spPr>
          <a:xfrm>
            <a:off x="381000" y="2285968"/>
            <a:ext cx="8286808" cy="4572032"/>
          </a:xfrm>
        </p:spPr>
        <p:txBody>
          <a:bodyPr>
            <a:normAutofit/>
          </a:bodyPr>
          <a:lstStyle/>
          <a:p>
            <a:pPr rtl="1"/>
            <a:endParaRPr lang="fa-IR" sz="2000" dirty="0" smtClean="0"/>
          </a:p>
          <a:p>
            <a:pPr rtl="1"/>
            <a:endParaRPr lang="fa-IR" sz="2000" dirty="0" smtClean="0"/>
          </a:p>
          <a:p>
            <a:pPr algn="r" rtl="1">
              <a:buFontTx/>
              <a:buChar char="-"/>
            </a:pPr>
            <a:r>
              <a:rPr lang="fa-IR" sz="2000" b="1" dirty="0" smtClean="0">
                <a:solidFill>
                  <a:srgbClr val="FF0000"/>
                </a:solidFill>
              </a:rPr>
              <a:t>قضاوت و تفسیر بر اساس مشاهدات و مدارک اجتماعی فرهنگی تاریخی سیاسی</a:t>
            </a:r>
          </a:p>
          <a:p>
            <a:pPr algn="r" rtl="1">
              <a:buFontTx/>
              <a:buChar char="-"/>
            </a:pPr>
            <a:endParaRPr lang="fa-IR" sz="2000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r" rtl="1">
              <a:buFontTx/>
              <a:buChar char="-"/>
            </a:pPr>
            <a:r>
              <a:rPr lang="fa-IR" sz="2000" b="1" dirty="0" smtClean="0">
                <a:solidFill>
                  <a:srgbClr val="0070C0"/>
                </a:solidFill>
              </a:rPr>
              <a:t>استدلالی منسجم که درستی آن توسط اکثریت صاحبنظران مرتبط با رشته تایید شود .</a:t>
            </a:r>
          </a:p>
          <a:p>
            <a:pPr algn="r" rtl="1">
              <a:buFontTx/>
              <a:buChar char="-"/>
            </a:pPr>
            <a:endParaRPr lang="fa-IR" sz="2000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r" rtl="1">
              <a:buFontTx/>
              <a:buChar char="-"/>
            </a:pPr>
            <a:r>
              <a:rPr lang="fa-IR" sz="2000" b="1" dirty="0" smtClean="0">
                <a:solidFill>
                  <a:srgbClr val="00B050"/>
                </a:solidFill>
              </a:rPr>
              <a:t>اصل تکرارپذیری (</a:t>
            </a:r>
            <a:r>
              <a:rPr lang="en-GB" sz="2000" b="1" dirty="0" err="1" smtClean="0">
                <a:solidFill>
                  <a:srgbClr val="00B050"/>
                </a:solidFill>
              </a:rPr>
              <a:t>replicability</a:t>
            </a:r>
            <a:r>
              <a:rPr lang="fa-IR" sz="2000" b="1" dirty="0" smtClean="0">
                <a:solidFill>
                  <a:srgbClr val="00B050"/>
                </a:solidFill>
              </a:rPr>
              <a:t>) پایه پژوهش مدرن و علمیت </a:t>
            </a:r>
          </a:p>
          <a:p>
            <a:pPr algn="r" rtl="1"/>
            <a:r>
              <a:rPr lang="fa-IR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در علوم انسانی نیز می تواند صدق کند: مثلا دردادگاه، حقیقت بازخوانی </a:t>
            </a:r>
            <a:r>
              <a:rPr lang="en-GB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replication</a:t>
            </a:r>
            <a:r>
              <a:rPr lang="fa-IR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های مختلف شاهدان است  که در پایان به تولید یک روایت مشترک می رسد. این یعنی روشی علمی!</a:t>
            </a:r>
          </a:p>
          <a:p>
            <a:pPr algn="r" rtl="1">
              <a:buFontTx/>
              <a:buChar char="-"/>
            </a:pPr>
            <a:endParaRPr lang="fa-IR" sz="2000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r" rtl="1">
              <a:buFontTx/>
              <a:buChar char="-"/>
            </a:pPr>
            <a:r>
              <a:rPr lang="fa-IR" sz="2000" b="1" dirty="0" smtClean="0">
                <a:solidFill>
                  <a:srgbClr val="00B050"/>
                </a:solidFill>
              </a:rPr>
              <a:t>ه</a:t>
            </a:r>
            <a:r>
              <a:rPr lang="fa-IR" sz="2000" b="1" dirty="0" smtClean="0">
                <a:solidFill>
                  <a:srgbClr val="FF0000"/>
                </a:solidFill>
              </a:rPr>
              <a:t>ر </a:t>
            </a:r>
            <a:r>
              <a:rPr lang="fa-IR" sz="2000" b="1" dirty="0" smtClean="0">
                <a:solidFill>
                  <a:srgbClr val="0070C0"/>
                </a:solidFill>
              </a:rPr>
              <a:t>سه</a:t>
            </a:r>
            <a:r>
              <a:rPr lang="fa-IR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fa-IR" sz="2000" b="1" dirty="0" smtClean="0">
                <a:solidFill>
                  <a:srgbClr val="FF0000"/>
                </a:solidFill>
              </a:rPr>
              <a:t>؟</a:t>
            </a:r>
            <a:r>
              <a:rPr lang="fa-IR" sz="2000" b="1" dirty="0" smtClean="0">
                <a:solidFill>
                  <a:srgbClr val="00B050"/>
                </a:solidFill>
              </a:rPr>
              <a:t>!</a:t>
            </a:r>
          </a:p>
          <a:p>
            <a:pPr algn="r" rtl="1">
              <a:buFontTx/>
              <a:buChar char="-"/>
            </a:pPr>
            <a:endParaRPr lang="fa-IR" sz="2000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rtl="1">
              <a:buFontTx/>
              <a:buChar char="-"/>
            </a:pPr>
            <a:endParaRPr lang="fa-IR" sz="2000" dirty="0" smtClean="0"/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609600" y="1600200"/>
            <a:ext cx="8153400" cy="152400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fa-IR"/>
          </a:p>
        </p:txBody>
      </p:sp>
      <p:sp>
        <p:nvSpPr>
          <p:cNvPr id="6" name="Rectangle 5"/>
          <p:cNvSpPr/>
          <p:nvPr/>
        </p:nvSpPr>
        <p:spPr>
          <a:xfrm>
            <a:off x="381000" y="1676400"/>
            <a:ext cx="4953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rtl="1"/>
            <a:r>
              <a:rPr lang="fa-IR" dirty="0" smtClean="0"/>
              <a:t>با فرض تعریف علمیت عام از دیدگاه دیلتای :</a:t>
            </a:r>
          </a:p>
          <a:p>
            <a:pPr rtl="1"/>
            <a:r>
              <a:rPr lang="fa-IR" dirty="0" smtClean="0"/>
              <a:t>نخست - مفاهیم آن به نحو کامل تعریف شده،</a:t>
            </a:r>
          </a:p>
          <a:p>
            <a:pPr rtl="1"/>
            <a:r>
              <a:rPr lang="fa-IR" dirty="0" smtClean="0"/>
              <a:t> دوم - ارتباط این مفاهیم با یکدیگر به درستی تدارک شده </a:t>
            </a:r>
          </a:p>
          <a:p>
            <a:pPr rtl="1"/>
            <a:r>
              <a:rPr lang="fa-IR" dirty="0" smtClean="0"/>
              <a:t>و سوم - این مفاهیم یک کل به هم پیوسته را تشکیل می‌دهند.</a:t>
            </a:r>
          </a:p>
        </p:txBody>
      </p:sp>
    </p:spTree>
  </p:cSld>
  <p:clrMapOvr>
    <a:masterClrMapping/>
  </p:clrMapOvr>
  <p:transition spd="slow" advClick="0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0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0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07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07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07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07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5" grpId="0" build="p"/>
      <p:bldP spid="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/>
              <a:t>نظریه پردازان: ویلهلم دیلتای</a:t>
            </a: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648200"/>
          </a:xfrm>
        </p:spPr>
        <p:txBody>
          <a:bodyPr>
            <a:normAutofit fontScale="62500" lnSpcReduction="20000"/>
          </a:bodyPr>
          <a:lstStyle/>
          <a:p>
            <a:pPr algn="r" rtl="1"/>
            <a:r>
              <a:rPr lang="fa-IR" dirty="0" smtClean="0">
                <a:solidFill>
                  <a:srgbClr val="FF0000"/>
                </a:solidFill>
              </a:rPr>
              <a:t>            مخالف با سیطره پوزیتیویسم : نمی‌توان علوم انسانی را در قالب تجربه ریخت. </a:t>
            </a:r>
          </a:p>
          <a:p>
            <a:pPr algn="r" rtl="1"/>
            <a:r>
              <a:rPr lang="fa-IR" dirty="0" smtClean="0">
                <a:solidFill>
                  <a:srgbClr val="FF0000"/>
                </a:solidFill>
              </a:rPr>
              <a:t>            پایه گذارهرمنوتیک بنیاد روش‌شناختی علوم انسانی</a:t>
            </a:r>
          </a:p>
          <a:p>
            <a:pPr algn="r" rtl="1"/>
            <a:r>
              <a:rPr lang="fa-IR" dirty="0" smtClean="0">
                <a:solidFill>
                  <a:srgbClr val="FF0000"/>
                </a:solidFill>
              </a:rPr>
              <a:t>            تثبیت اهمیت و استقلال علوم انسانی در مقابل دیدگاه علوم طبیعی</a:t>
            </a:r>
          </a:p>
          <a:p>
            <a:pPr algn="r" rtl="1"/>
            <a:endParaRPr lang="fa-IR" dirty="0" smtClean="0"/>
          </a:p>
          <a:p>
            <a:pPr algn="r" rtl="1"/>
            <a:r>
              <a:rPr lang="fa-IR" dirty="0" smtClean="0">
                <a:solidFill>
                  <a:srgbClr val="0070C0"/>
                </a:solidFill>
              </a:rPr>
              <a:t>مقارن با طرد علوم انسانی و رشد و بسط بی‌سابقة دانش تجربی یا طبیعی </a:t>
            </a:r>
          </a:p>
          <a:p>
            <a:pPr algn="r" rtl="1"/>
            <a:r>
              <a:rPr lang="fa-IR" dirty="0" smtClean="0">
                <a:solidFill>
                  <a:srgbClr val="0070C0"/>
                </a:solidFill>
              </a:rPr>
              <a:t>کوشش وی برای تهیه مقدمات دفاع ازاعتباروعینیّت علوم انسانی به سان علوم طبیعی </a:t>
            </a:r>
          </a:p>
          <a:p>
            <a:pPr algn="r" rtl="1"/>
            <a:r>
              <a:rPr lang="fa-IR" dirty="0" smtClean="0">
                <a:solidFill>
                  <a:srgbClr val="002060"/>
                </a:solidFill>
              </a:rPr>
              <a:t>آیا فهم و شناخت قطعی، عینی، و معتبر چگونه در علوم انسانی، مثل علوم طبیعی میسر است؟</a:t>
            </a:r>
          </a:p>
          <a:p>
            <a:pPr algn="r" rtl="1"/>
            <a:r>
              <a:rPr lang="fa-IR" dirty="0" smtClean="0">
                <a:solidFill>
                  <a:srgbClr val="00B050"/>
                </a:solidFill>
              </a:rPr>
              <a:t>نتیجه دیلتای: علت کامیابی علوم طبیعی،  وجود پایه محکم و روش درست دانشمندان </a:t>
            </a:r>
          </a:p>
          <a:p>
            <a:pPr algn="r" rtl="1"/>
            <a:r>
              <a:rPr lang="fa-IR" dirty="0" smtClean="0">
                <a:solidFill>
                  <a:srgbClr val="0070C0"/>
                </a:solidFill>
              </a:rPr>
              <a:t>در حالی که علوم انسانی نه پایه محکمی دارد و نه روش درستی!</a:t>
            </a:r>
          </a:p>
          <a:p>
            <a:pPr algn="r" rtl="1"/>
            <a:r>
              <a:rPr lang="fa-IR" dirty="0" smtClean="0">
                <a:solidFill>
                  <a:srgbClr val="0070C0"/>
                </a:solidFill>
              </a:rPr>
              <a:t>&gt;رسالت دیلتای: پایه‌گذاری علوم انسانی و تهیه و تدوین روش مناسب برای آن:</a:t>
            </a:r>
          </a:p>
          <a:p>
            <a:pPr algn="r" rtl="1"/>
            <a:r>
              <a:rPr lang="fa-IR" dirty="0" smtClean="0">
                <a:solidFill>
                  <a:srgbClr val="0070C0"/>
                </a:solidFill>
              </a:rPr>
              <a:t> کتابهایی چون: </a:t>
            </a:r>
            <a:r>
              <a:rPr lang="fa-IR" i="1" dirty="0" smtClean="0">
                <a:solidFill>
                  <a:srgbClr val="0070C0"/>
                </a:solidFill>
              </a:rPr>
              <a:t>مقدمه‌ای بر علوم انسانی</a:t>
            </a:r>
            <a:r>
              <a:rPr lang="fa-IR" dirty="0" smtClean="0">
                <a:solidFill>
                  <a:srgbClr val="0070C0"/>
                </a:solidFill>
              </a:rPr>
              <a:t> و  </a:t>
            </a:r>
            <a:r>
              <a:rPr lang="fa-IR" i="1" dirty="0" smtClean="0">
                <a:solidFill>
                  <a:srgbClr val="0070C0"/>
                </a:solidFill>
              </a:rPr>
              <a:t>تشکل جهان تاریخی در علوم </a:t>
            </a:r>
            <a:endParaRPr lang="fa-IR" dirty="0" smtClean="0">
              <a:solidFill>
                <a:srgbClr val="0070C0"/>
              </a:solidFill>
            </a:endParaRPr>
          </a:p>
          <a:p>
            <a:pPr algn="r" rtl="1"/>
            <a:endParaRPr lang="fa-IR" dirty="0" smtClean="0">
              <a:solidFill>
                <a:srgbClr val="0070C0"/>
              </a:solidFill>
            </a:endParaRPr>
          </a:p>
          <a:p>
            <a:pPr algn="r" rtl="1"/>
            <a:r>
              <a:rPr lang="fa-IR" dirty="0" smtClean="0">
                <a:solidFill>
                  <a:srgbClr val="0070C0"/>
                </a:solidFill>
              </a:rPr>
              <a:t>&gt;منشأ هرموجود (اشیا و احساسات)، حالتی درونی وشناخت از راه خود‌اندیشی</a:t>
            </a:r>
          </a:p>
          <a:p>
            <a:pPr algn="r" rtl="1"/>
            <a:r>
              <a:rPr lang="fa-IR" dirty="0" smtClean="0">
                <a:solidFill>
                  <a:srgbClr val="0070C0"/>
                </a:solidFill>
              </a:rPr>
              <a:t> فهمید این تحلیل نمی‌تواند مشکل عینیّت علوم انسانی را برطرف کند &gt;&gt;</a:t>
            </a:r>
          </a:p>
          <a:p>
            <a:pPr algn="r" rtl="1"/>
            <a:r>
              <a:rPr lang="fa-IR" dirty="0" smtClean="0">
                <a:solidFill>
                  <a:srgbClr val="0070C0"/>
                </a:solidFill>
              </a:rPr>
              <a:t>تغییرنگرش: او(عینیّت‌یافتگی روح) راجانشین امور واقع متعلق به آگاهی کرد...</a:t>
            </a:r>
          </a:p>
        </p:txBody>
      </p:sp>
      <p:sp>
        <p:nvSpPr>
          <p:cNvPr id="1026" name="AutoShape 2" descr="data:image/jpeg;base64,/9j/4AAQSkZJRgABAQAAAQABAAD/2wCEAAkGBwgHBgkIBwgKCgkLDRYPDQwMDRsUFRAWIB0iIiAdHx8kKDQsJCYxJx8fLT0tMTU3Ojo6Iys/RD84QzQ5OjcBCgoKDQwNGg8PGjclHyU3Nzc3Nzc3Nzc3Nzc3Nzc3Nzc3Nzc3Nzc3Nzc3Nzc3Nzc3Nzc3Nzc3Nzc3Nzc3Nzc3N//AABEIAKAAbQMBIgACEQEDEQH/xAAcAAACAwEBAQEAAAAAAAAAAAAEBQMGBwIBAAj/xAA4EAACAQMDAQYDBwMDBQAAAAABAgMABBEFITESBhMiQVFhcYGhBxQjMlKRwbHR8BVCYiRygqLh/8QAFAEBAAAAAAAAAAAAAAAAAAAAAP/EABQRAQAAAAAAAAAAAAAAAAAAAAD/2gAMAwEAAhEDEQA/AK/bWUiNknzpqi4XFeRP1LspqVQT5UHBwvNfCRMHg7V1JG7DGNqXXsMkaMy848qBZrbxsx8WN6QyyFlxk4xVt0DsvLrRe61CRobQN0jB3Y/2q9aPomg2AQQ2EcjoBiSQdROPPegxCPxHbJwf2qd4mKZwc1+h0trGVCv3OAK3I7sYNejRNGYHq062z6iMUH5v89jvXoHsDWs9sPs5tLgSXeit3E+S3cn8jf2rKZYJYZXjnjaOWM9Lq3KmggcELUQY1O+T5VysWeKA61EhjBDGpJJJwRhzxUtpERGo9TRV1ZAlMelBbbGPvAMcU1itM0Lo0fQniG5xTyNlC+VACbLbmgLy3VVIc4XzNOpZgNhik+onvSq/7eTQQWLu8qruI1/KtWK28A28qrtupV9vltTW3uc5RjvQWe2kXABplGARtVatpGUgbketWCxyV34oJygbYjNUD7UuyKT2B1qwj6Z4BiYKPzLnn5VooXepmjSWB4pVDRupVgfMUH5VKnPSea+UFWFNu0VsNN1++szjMMzJn2B2oLp6hnI9tqAy3lLKAAuRRM0wPTnG1Ad4YkGAoPrQkt2Q3INBrFmhGMA00ig6hvtUEQCDyqZbgKKDprIHzpHfDurh4/IYFO3utqSX3jmdsZY8D1oOLcqH3I24xReFDZzjJzmqxFeXMVxKtxH3SK/Sp6s5881dtG0/79otxcncofCMc7UE9tcW5VMMpPBFWLTWBj2xj09P89RWc6beXkl2gttPWWMsA6tyu/Oav2mwS20XQYZIwMlOpurb0z6emfL04oG0bDropWGKC89q5u7gW0BkYjbHPucfzQfn77RpVPbTVsEHE/8AAqsmbB2q8fahpdkb651SyE0Vx99+7XkUrBg0jR94roRwCMgg1RYomdgAM0HRmLbZqI9R33pva6cBgt/Sp3sIh+UfWgvf+rqBuWqQaquCVBOPelRiUV5jCkA0DgasrLgK1dGXvCkq58/pSmJSi8b04sowbeM+5oA5rdLp8zgkL4tzzitP7M2cdvocaMN2GWrODcIt+8AwAseSf+ROw/rV403tJa22lQfehIXZ+7CxRM5+J6QcD3O1AsvtGaw1KW5sAGjbxtGRkrn09qfWNz126GQgccUpj1Lu9flGT3DkBeocDA/nNN7m2G0luQD6etARI/Svh59qWdqbuS1022lWEyRGUCY4z08FfqKYW+ZEQ4I9QeR613JeW9tJK9xPEkEAHe9e3RsGDfCgx37WWW3uYbVFKvdzDUJlPKkxLGAf2aqVbFIyOoCn3bjUU7Q9pbq+gDdwSI4eoY8CjAPz3PzpA0XScMP3oGcdxEFAzXvWh3yPnSgqQduK+72QbKT8qC8Dxf7hXhTPngVHuOK+6iVHIoCwcKKZ2EnVDheVNJ1bw43o/SZ0W4ELEAuMD40DCaKCGPvZenxHLEnFNNB1/T1lmjhlhVZDiNQwz8qU39mZbiIkjC8bZwaO07s5Bu6wRmUjqx3YH7GgtD2lnqJJ2Db+JDwfKvoRPGslrP4miIAkA2dTuDSzTzNHqAthuMnPUONs086CLhiRuQAfeg7s2OSCODmsU7f6jLP201OF+pUiZIxk84RT/NbpBCAPFnxEbVhvbLS7l9ev2kTpvBKzyp+sZ2YfLFAmRY1BJ5od/FIfQcUM8pRmBLD2PlUL3QHBoCJgBuN8VxyB4fpXCTRk+Kp3uIlA23+NBcVTevZVjjAZiAPelNxrcUIJUBj5b0gvdVnumy7Hp/SDQWi41i1iHRH4m9RSefV5hcLLA3SyMCPMUi7w16C3PrQbP2e1GHW7GO4jTpdT0yLtswqz2ziN84B+PlWI9k9Zk0e9LuT92l2kC/Q1qqa9pywxSzXEZE+DH0Enqzv/AJ8KB+kaTSs8Z6ZB5j1FMox1IHZRmqrF2q0K01T7kL1e9YAk4JUA8HIGCPPPGKP7XdqrPs9BZQAi4vr5um2hQjBH62P6ePjn40FjtPxpsY/KQSKy/wC1Vlt+0EN+oGFkELn2IH9q0Ls/rlhJaBJphHcBeqUvgBjjfBz9Kzjt3C+o6PdTsD1BhcY9N84oEl7pNlqEfWVAZhnqWqvqHZqWGQmOTqXkbc087O3hktjEx3TGPhTSZDKvQ4HsaDN7q1ltxupFC943nmtENkuSrKGB5BFQz9nrKdutIlU+YxQU6QErQzhhRpGRUDDDbjb+tBFGdt6JhIJA3PtQBPTt6V7DdNFKrg4IORQW1LILadBUZ86AaPunLxqAV434qW112OfwTARnGMjg0Q0YkAdCCD6UEEdoLmd7m3HTLj8QdWMbcj/OatT2S6kIXnb/AKmzw0VyPzoQ3H/Ic5B/+0n0+IRs3hGDsR608062uomZ7U94GOyEcbjjHwO9ALcXuof6za9n54ygubsStNyrQhuvpHwxg+e1XrUoI7yynjk6R3kfSCp2bIO1VHAuO1cSsylbG0MkYI3d3KjA9/T19qcS3yCVDcsSkYAZXfILN5Y9AAN8ctQZrp9x9zuyreEg9Jq42kqXEKuDnNUPVumPWLxEfwGZiu2Nic8fOnGi3zQHu2YdOc0FoeMtGCOaHJKnByKKtpA6BwcgnmpJIUY5oM4Ckgbb0NN+aikG39PehrgDJwaACRDvXCR9R4okcnzqe1Re8BIoBDbONwDj4VNa39xZuAMkehp1GilQen6VHd2CyqSgAPpQG2GswXDBW8DHyNWzSr5oQejhhgj186zB4Xhk6cYxTbStamsz0uS6Z4J4oLHa3iSdurkyzSRpJa93Ftg94pDIBzncHBI38xvTjWImhtp2kPfeEYbpG5BJJI/b4YquXF/bqi6/p0ay3VoF64iOPEPEfl1D5g+VXDV57d4LhkX8N1D43yqndf3GNvegxzU52kvJH8y2+DXdpfNHjJP9651OIx3EhbknPxoPeg03s3dGfTVc/rI+gpqz54qq9ipi2lSoT+S4P1UU8aRgaCmdfSpwaEmXbPn514shxua4klUDBPxoIkOGxRcLqHFLy3ocV3FIBy1A+tnDHHyoiRgux39qTwXIHTgkH41LJeEsP2OaCW8AkH5QD7UscMnNMO86wuCD71HLErrk4oA7S+ks5xLEcEbEHcMDyCPMVpHZ42eq6D3ltO0UkadzLCTt0DJXqyORkgEY2G/ljNLi3wMpz50y7E61/o+txiUBrac91KjHw78H5GgN7YaakH4o6VfJDKOfY1Uuo1qPbuGzuNI76AyGRJDHlhtlSQ3x3BwfQD41lz4DUFs7BTAy3duTyquPlsf4q1TR+Ks+7K3X3XXLdicLJlG98jb64rQ5T14xigzPv8eVQzNkh/pXYjAPOa5uAqqCOaCIt6V51VwWrzPnQTpKVrrvCeagXc10RigMtp+knepmkZtxtS5WwaIEuEoCO8JGGHzoedF2K7H2qNps+VeyyhohnAYHn2oNa0tIu0OgJfADvUKxXUYOAZFUYYZ26iuPP96z/tvoEujXwbu3FtLtGzcggDKn3FO/sz1pLe9ubCeUJFPF1gsdgyc/+uT/AONE/adewXVvaJFMrx5OD1Et/wBxHo2SaDOInaORXU4ZSCD7itStZIruxtrlHH4sYY+x8x++ays87U80TtHPpls1v0l4+rqUZ4zzQf/Z"/>
          <p:cNvSpPr>
            <a:spLocks noChangeAspect="1" noChangeArrowheads="1"/>
          </p:cNvSpPr>
          <p:nvPr/>
        </p:nvSpPr>
        <p:spPr bwMode="auto">
          <a:xfrm>
            <a:off x="8651875" y="-731838"/>
            <a:ext cx="1038225" cy="15240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a-IR"/>
          </a:p>
        </p:txBody>
      </p:sp>
      <p:pic>
        <p:nvPicPr>
          <p:cNvPr id="1027" name="Picture 3" descr="D:\Documents and Settings\Fattahipour\Desktop\کارگاه\دیلتای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67601" y="-1"/>
            <a:ext cx="1676400" cy="2460771"/>
          </a:xfrm>
          <a:prstGeom prst="rect">
            <a:avLst/>
          </a:prstGeom>
          <a:noFill/>
        </p:spPr>
      </p:pic>
      <p:pic>
        <p:nvPicPr>
          <p:cNvPr id="1028" name="Picture 4" descr="D:\Documents and Settings\Fattahipour\Desktop\کارگاه\Ketab- 1.preview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191000"/>
            <a:ext cx="1797926" cy="26670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>
    <p:wedg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1"/>
            <a:r>
              <a:rPr lang="fa-IR" dirty="0" smtClean="0"/>
              <a:t>چرا پژوهش علوم انسانی را علمی تر کنیم؟</a:t>
            </a: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>
            <a:normAutofit fontScale="85000" lnSpcReduction="10000"/>
          </a:bodyPr>
          <a:lstStyle/>
          <a:p>
            <a:pPr algn="r" rtl="1"/>
            <a:r>
              <a:rPr lang="fa-IR" dirty="0" smtClean="0">
                <a:solidFill>
                  <a:srgbClr val="C00000"/>
                </a:solidFill>
              </a:rPr>
              <a:t>*علوم انسانی مشکلتر از علوم دیگر مثل فیزیک به کمیت تن میدهند یا کمتر نتایج عددی وملموس دارند اما تلاش در این زمینه فوایدی دارد:</a:t>
            </a:r>
          </a:p>
          <a:p>
            <a:pPr algn="r" rtl="1"/>
            <a:r>
              <a:rPr lang="fa-IR" dirty="0" smtClean="0"/>
              <a:t> ماندگاری یافته ها – جلوگیری ازحرکت پاندولی</a:t>
            </a:r>
          </a:p>
          <a:p>
            <a:pPr algn="r" rtl="1"/>
            <a:r>
              <a:rPr lang="fa-IR" dirty="0" smtClean="0"/>
              <a:t>کمک به تشخیص پژوهش خوب از پژوهش بد</a:t>
            </a:r>
          </a:p>
          <a:p>
            <a:pPr algn="r" rtl="1"/>
            <a:r>
              <a:rPr lang="fa-IR" dirty="0" smtClean="0"/>
              <a:t>ایجاد مبنای مشترک مفهومی برای پژوهشهای بعد</a:t>
            </a:r>
          </a:p>
          <a:p>
            <a:pPr algn="r" rtl="1"/>
            <a:r>
              <a:rPr lang="fa-IR" dirty="0" smtClean="0"/>
              <a:t>قابل فهم کردن علوم انسانی برای دیگران</a:t>
            </a:r>
          </a:p>
          <a:p>
            <a:pPr algn="r" rtl="1"/>
            <a:r>
              <a:rPr lang="fa-IR" dirty="0" smtClean="0">
                <a:solidFill>
                  <a:srgbClr val="002060"/>
                </a:solidFill>
              </a:rPr>
              <a:t>مثال: آیا جنبه های مختلف فرهنگ قابل اندازه گیری اند؟ توضیح مفاهیم پیچیده با اعداد ساده؟! مگر اینکه بپذیریم هیچ تفاوتی بین محصولات فرهنگی وجود ندارد! </a:t>
            </a:r>
            <a:endParaRPr lang="en-US" dirty="0" smtClean="0">
              <a:solidFill>
                <a:srgbClr val="002060"/>
              </a:solidFill>
            </a:endParaRPr>
          </a:p>
          <a:p>
            <a:pPr algn="r" rtl="1"/>
            <a:r>
              <a:rPr lang="fa-IR" dirty="0" smtClean="0">
                <a:solidFill>
                  <a:srgbClr val="002060"/>
                </a:solidFill>
              </a:rPr>
              <a:t>گاهی توضیح یک پدیده فرهنگی به مخاطب عام با اعداد وضوح بیشتری دارد از آنچه یک منتقد ادبی با اصطلاح فنی مبهم می گوید (مثال: نوع از افرادی که از موزه بازدید می کنند)</a:t>
            </a:r>
            <a:r>
              <a:rPr lang="fa-IR" i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</a:p>
          <a:p>
            <a:pPr algn="r" rtl="1"/>
            <a:endParaRPr lang="en-US" i="1" dirty="0" smtClean="0"/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609600" y="1371600"/>
            <a:ext cx="8153400" cy="152400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fa-IR"/>
          </a:p>
        </p:txBody>
      </p:sp>
    </p:spTree>
  </p:cSld>
  <p:clrMapOvr>
    <a:masterClrMapping/>
  </p:clrMapOvr>
  <p:transition spd="slow" advClick="0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AM_2967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>
    <p:wedg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a-IR" sz="3600" dirty="0" smtClean="0"/>
              <a:t>ملاحظات چندی در علمی ترکردن پژوهش علوم انسانی</a:t>
            </a:r>
            <a:endParaRPr lang="fa-IR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r" rtl="1"/>
            <a:r>
              <a:rPr lang="fa-IR" dirty="0" smtClean="0">
                <a:solidFill>
                  <a:schemeClr val="tx2">
                    <a:lumMod val="75000"/>
                  </a:schemeClr>
                </a:solidFill>
              </a:rPr>
              <a:t>**البته گاهی لازم است درعلوم انسانی بحثهایی فراتر از نتایج عددی وملموس  داشته باشیم ولی نافی نیاز ما به روش علمی نیست </a:t>
            </a:r>
          </a:p>
          <a:p>
            <a:pPr algn="r" rtl="1"/>
            <a:r>
              <a:rPr lang="fa-IR" dirty="0" smtClean="0">
                <a:solidFill>
                  <a:srgbClr val="002060"/>
                </a:solidFill>
              </a:rPr>
              <a:t>علوم دیگر نباید بی توجه به عمق علوم انسانی باشند</a:t>
            </a:r>
          </a:p>
          <a:p>
            <a:pPr algn="r" rtl="1"/>
            <a:r>
              <a:rPr lang="fa-IR" dirty="0" smtClean="0">
                <a:solidFill>
                  <a:srgbClr val="002060"/>
                </a:solidFill>
              </a:rPr>
              <a:t>همه علوم بی درنگ به نتایج کاربردی و پذیرفتنی نمیرسند</a:t>
            </a:r>
          </a:p>
          <a:p>
            <a:pPr algn="r" rtl="1"/>
            <a:r>
              <a:rPr lang="fa-IR" dirty="0" smtClean="0">
                <a:solidFill>
                  <a:srgbClr val="002060"/>
                </a:solidFill>
              </a:rPr>
              <a:t>قابلیت رد در همه علوم صادق است (</a:t>
            </a:r>
            <a:r>
              <a:rPr lang="en-GB" dirty="0" err="1" smtClean="0">
                <a:solidFill>
                  <a:srgbClr val="002060"/>
                </a:solidFill>
              </a:rPr>
              <a:t>falsifiability</a:t>
            </a:r>
            <a:r>
              <a:rPr lang="fa-IR" dirty="0" smtClean="0">
                <a:solidFill>
                  <a:srgbClr val="002060"/>
                </a:solidFill>
              </a:rPr>
              <a:t>)</a:t>
            </a:r>
          </a:p>
          <a:p>
            <a:pPr algn="r" rtl="1"/>
            <a:r>
              <a:rPr lang="fa-IR" dirty="0" smtClean="0">
                <a:solidFill>
                  <a:srgbClr val="C00000"/>
                </a:solidFill>
              </a:rPr>
              <a:t>خدمات متقابل: مشاهدات نظریات  را غنی می کنند و نظریات مشاهدات را معنی دار!</a:t>
            </a:r>
          </a:p>
          <a:p>
            <a:endParaRPr lang="fa-IR" dirty="0"/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609600" y="1295400"/>
            <a:ext cx="8153400" cy="152400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fa-IR"/>
          </a:p>
        </p:txBody>
      </p:sp>
    </p:spTree>
  </p:cSld>
  <p:clrMapOvr>
    <a:masterClrMapping/>
  </p:clrMapOvr>
  <p:transition spd="slow" advClick="0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685800"/>
          </a:xfrm>
        </p:spPr>
        <p:txBody>
          <a:bodyPr>
            <a:noAutofit/>
          </a:bodyPr>
          <a:lstStyle/>
          <a:p>
            <a:pPr rtl="1"/>
            <a:r>
              <a:rPr lang="fa-IR" sz="2800" b="1" dirty="0" smtClean="0"/>
              <a:t>اولویت در علوم انسانی: نظریه، نقد و بررسی تاریخی یا اجرا؟ </a:t>
            </a:r>
            <a:br>
              <a:rPr lang="fa-IR" sz="2800" b="1" dirty="0" smtClean="0"/>
            </a:br>
            <a:endParaRPr lang="fa-IR" sz="28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676400"/>
            <a:ext cx="8229600" cy="4525963"/>
          </a:xfrm>
        </p:spPr>
        <p:txBody>
          <a:bodyPr>
            <a:normAutofit/>
          </a:bodyPr>
          <a:lstStyle/>
          <a:p>
            <a:pPr algn="r" rtl="1"/>
            <a:r>
              <a:rPr lang="fa-IR" dirty="0" smtClean="0"/>
              <a:t>به عنوان مثال، بطور سنتی  دوره های ادبیات انگلیسی، </a:t>
            </a:r>
            <a:br>
              <a:rPr lang="fa-IR" dirty="0" smtClean="0"/>
            </a:br>
            <a:r>
              <a:rPr lang="fa-IR" dirty="0" smtClean="0"/>
              <a:t>عمدتا به مطالعه و بررسی ادبی </a:t>
            </a:r>
          </a:p>
          <a:p>
            <a:pPr algn="r" rtl="1"/>
            <a:r>
              <a:rPr lang="fa-IR" dirty="0" smtClean="0"/>
              <a:t>به ندرت شامل نوشتن خلاق یا بحث در باب فرایند خلاقیت</a:t>
            </a:r>
          </a:p>
          <a:p>
            <a:pPr algn="r" rtl="1"/>
            <a:r>
              <a:rPr lang="fa-IR" dirty="0" smtClean="0"/>
              <a:t>اگر استادی رمان می نوشت، فقط به عنوان سرگرمی بود. </a:t>
            </a:r>
          </a:p>
          <a:p>
            <a:pPr algn="r" rtl="1"/>
            <a:r>
              <a:rPr lang="fa-IR" dirty="0" smtClean="0">
                <a:solidFill>
                  <a:srgbClr val="00B050"/>
                </a:solidFill>
              </a:rPr>
              <a:t>در2-3 دهه اخیر، تمرین خلاق هنری شکلی از پژوهش شده است و در حال توسعه  و تعالی است. این دیدگاه روش پژوهش را متحول وغنای بیشتری به مباحثات نظری، انتقادی و تجربی داده است...</a:t>
            </a:r>
          </a:p>
          <a:p>
            <a:pPr algn="r" rtl="1"/>
            <a:endParaRPr lang="fa-IR" dirty="0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609600" y="1371600"/>
            <a:ext cx="8153400" cy="152400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fa-IR"/>
          </a:p>
        </p:txBody>
      </p:sp>
    </p:spTree>
  </p:cSld>
  <p:clrMapOvr>
    <a:masterClrMapping/>
  </p:clrMapOvr>
  <p:transition spd="slow" advClick="0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0"/>
            <a:ext cx="7772400" cy="609599"/>
          </a:xfrm>
        </p:spPr>
        <p:txBody>
          <a:bodyPr>
            <a:noAutofit/>
          </a:bodyPr>
          <a:lstStyle/>
          <a:p>
            <a:pPr rtl="1"/>
            <a:r>
              <a:rPr lang="fa-IR" sz="3600" dirty="0" smtClean="0"/>
              <a:t>چالشهای پژوهش علوم انسانی در ایران در یک نگاه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1752600"/>
            <a:ext cx="8305800" cy="5105400"/>
          </a:xfrm>
        </p:spPr>
        <p:txBody>
          <a:bodyPr>
            <a:normAutofit fontScale="92500" lnSpcReduction="10000"/>
          </a:bodyPr>
          <a:lstStyle/>
          <a:p>
            <a:pPr algn="r" rtl="1"/>
            <a:r>
              <a:rPr lang="fa-IR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- </a:t>
            </a:r>
            <a:r>
              <a:rPr lang="fa-IR" sz="2400" dirty="0" smtClean="0">
                <a:solidFill>
                  <a:srgbClr val="C00000"/>
                </a:solidFill>
              </a:rPr>
              <a:t>ضعف آموزش روش های تحقیق کیفی در ایران </a:t>
            </a:r>
            <a:endParaRPr lang="en-GB" sz="2400" dirty="0" smtClean="0">
              <a:solidFill>
                <a:srgbClr val="C00000"/>
              </a:solidFill>
            </a:endParaRPr>
          </a:p>
          <a:p>
            <a:pPr algn="r" rtl="1"/>
            <a:r>
              <a:rPr lang="fa-IR" sz="2400" dirty="0" smtClean="0">
                <a:solidFill>
                  <a:srgbClr val="C00000"/>
                </a:solidFill>
              </a:rPr>
              <a:t>- غلبه روش های کمی بدون طرح مسایل مهم و به روز (مساله محور نبودن)</a:t>
            </a:r>
          </a:p>
          <a:p>
            <a:pPr algn="r" rtl="1"/>
            <a:r>
              <a:rPr lang="fa-IR" sz="2400" dirty="0" smtClean="0">
                <a:solidFill>
                  <a:srgbClr val="C00000"/>
                </a:solidFill>
              </a:rPr>
              <a:t>- عمق نداشتن نتیجه </a:t>
            </a:r>
            <a:r>
              <a:rPr lang="en-US" sz="2400" dirty="0" smtClean="0">
                <a:solidFill>
                  <a:srgbClr val="C00000"/>
                </a:solidFill>
              </a:rPr>
              <a:t> </a:t>
            </a:r>
            <a:r>
              <a:rPr lang="fa-IR" sz="2400" dirty="0" smtClean="0">
                <a:solidFill>
                  <a:srgbClr val="C00000"/>
                </a:solidFill>
              </a:rPr>
              <a:t>گیری و تفسیرمقالات</a:t>
            </a:r>
          </a:p>
          <a:p>
            <a:pPr algn="r" rtl="1">
              <a:buFontTx/>
              <a:buChar char="-"/>
            </a:pPr>
            <a:r>
              <a:rPr lang="fa-IR" sz="2400" dirty="0" smtClean="0">
                <a:solidFill>
                  <a:srgbClr val="C00000"/>
                </a:solidFill>
              </a:rPr>
              <a:t>نزاع بین کمی گرایی و کیفی گرایی (به تعبیرحسین سراجزاده):</a:t>
            </a:r>
          </a:p>
          <a:p>
            <a:pPr algn="r" rtl="1"/>
            <a:r>
              <a:rPr lang="fa-IR" sz="2400" dirty="0" smtClean="0">
                <a:solidFill>
                  <a:srgbClr val="C00000"/>
                </a:solidFill>
              </a:rPr>
              <a:t>«ژورنالیسم مبتذل» در برابر«پوزیتویسم سخیف » </a:t>
            </a:r>
          </a:p>
          <a:p>
            <a:pPr algn="r" rtl="1"/>
            <a:r>
              <a:rPr lang="fa-IR" sz="2400" dirty="0" smtClean="0">
                <a:solidFill>
                  <a:srgbClr val="C00000"/>
                </a:solidFill>
              </a:rPr>
              <a:t>- نبود برنامه ای برای آموزش و تمرین نظام مند و پیوسته اصول نوشتن و نگارش دربرنامه درسی .</a:t>
            </a:r>
            <a:endParaRPr lang="en-US" sz="2400" dirty="0" smtClean="0">
              <a:solidFill>
                <a:srgbClr val="C00000"/>
              </a:solidFill>
            </a:endParaRPr>
          </a:p>
          <a:p>
            <a:pPr algn="r" rtl="1"/>
            <a:r>
              <a:rPr lang="fa-IR" sz="2400" dirty="0" smtClean="0">
                <a:solidFill>
                  <a:schemeClr val="tx2"/>
                </a:solidFill>
              </a:rPr>
              <a:t>راه حل؟</a:t>
            </a:r>
          </a:p>
          <a:p>
            <a:pPr algn="r" rtl="1"/>
            <a:r>
              <a:rPr lang="fa-IR" sz="2400" dirty="0" smtClean="0">
                <a:solidFill>
                  <a:schemeClr val="tx2"/>
                </a:solidFill>
              </a:rPr>
              <a:t> تحول فرهنگ دانشگاهی: (بپذیریم هر آنچه ما بلدیم کل ماجرا نیست)</a:t>
            </a:r>
          </a:p>
          <a:p>
            <a:pPr algn="r" rtl="1"/>
            <a:r>
              <a:rPr lang="fa-IR" sz="2400" dirty="0" smtClean="0">
                <a:solidFill>
                  <a:schemeClr val="tx2"/>
                </a:solidFill>
              </a:rPr>
              <a:t> پایان نبرد/آتش بس درجبهه کمی-کیفی: دستیابی و پذیرش اصول متعالی که طی دهه ها پژوهشگران پیشین گردآوری کرده اند </a:t>
            </a:r>
            <a:r>
              <a:rPr lang="en-GB" sz="2400" dirty="0" smtClean="0">
                <a:solidFill>
                  <a:schemeClr val="tx2"/>
                </a:solidFill>
              </a:rPr>
              <a:t> Best Practice</a:t>
            </a:r>
          </a:p>
          <a:p>
            <a:pPr algn="r" rtl="1"/>
            <a:r>
              <a:rPr lang="fa-IR" sz="2400" dirty="0" smtClean="0">
                <a:solidFill>
                  <a:schemeClr val="tx2"/>
                </a:solidFill>
              </a:rPr>
              <a:t>کاهش پیچیدگی فلسفی و نزدیک کردن تحقیق به درک عام: (انرژی بیشتر مصروف بحث درباره تحقیق کیفی می شود تاخود تحقیق کیفی ) </a:t>
            </a:r>
          </a:p>
          <a:p>
            <a:pPr algn="r" rtl="1"/>
            <a:r>
              <a:rPr lang="fa-IR" sz="2400" dirty="0" smtClean="0">
                <a:solidFill>
                  <a:schemeClr val="tx2"/>
                </a:solidFill>
              </a:rPr>
              <a:t>بهبود روشی و نگارشی: هم در مقالات بر پایه روشهای پژوهشی کیفی و هم کمی</a:t>
            </a: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609600" y="1600200"/>
            <a:ext cx="8153400" cy="152400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fa-IR"/>
          </a:p>
        </p:txBody>
      </p:sp>
    </p:spTree>
  </p:cSld>
  <p:clrMapOvr>
    <a:masterClrMapping/>
  </p:clrMapOvr>
  <p:transition spd="slow" advClick="0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228600"/>
            <a:ext cx="8229600" cy="1371600"/>
          </a:xfrm>
        </p:spPr>
        <p:txBody>
          <a:bodyPr>
            <a:normAutofit/>
          </a:bodyPr>
          <a:lstStyle/>
          <a:p>
            <a:r>
              <a:rPr lang="fa-IR" sz="2400" dirty="0" smtClean="0"/>
              <a:t/>
            </a:r>
            <a:br>
              <a:rPr lang="fa-IR" sz="2400" dirty="0" smtClean="0"/>
            </a:br>
            <a:r>
              <a:rPr lang="fa-IR" sz="2400" dirty="0" smtClean="0"/>
              <a:t>کاستی های مقالات علوم انسانی در ایران در یک نگاه: </a:t>
            </a:r>
            <a:br>
              <a:rPr lang="fa-IR" sz="2400" dirty="0" smtClean="0"/>
            </a:br>
            <a:r>
              <a:rPr lang="fa-IR" sz="2400" dirty="0" smtClean="0">
                <a:solidFill>
                  <a:srgbClr val="C00000"/>
                </a:solidFill>
              </a:rPr>
              <a:t>شکلی، محتوایی، نگارشی </a:t>
            </a:r>
            <a:endParaRPr lang="en-US" sz="2400" dirty="0">
              <a:solidFill>
                <a:srgbClr val="C0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1752600"/>
            <a:ext cx="8763000" cy="5105400"/>
          </a:xfrm>
        </p:spPr>
        <p:txBody>
          <a:bodyPr>
            <a:noAutofit/>
          </a:bodyPr>
          <a:lstStyle/>
          <a:p>
            <a:pPr algn="r" rtl="1"/>
            <a:r>
              <a:rPr lang="fa-IR" sz="2000" b="1" dirty="0" smtClean="0">
                <a:solidFill>
                  <a:srgbClr val="00B050"/>
                </a:solidFill>
              </a:rPr>
              <a:t>مشکلات فرمی</a:t>
            </a:r>
            <a:r>
              <a:rPr lang="fa-IR" sz="2000" dirty="0" smtClean="0">
                <a:solidFill>
                  <a:srgbClr val="00B050"/>
                </a:solidFill>
              </a:rPr>
              <a:t>: اصول ادبی و فنی نگارشی مثل غلطهای تایپی-املایی-دستوری-کتابشناسی و سلاست متن </a:t>
            </a:r>
            <a:endParaRPr lang="fa-IR" sz="2000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algn="r" rtl="1"/>
            <a:endParaRPr lang="fa-IR" sz="20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algn="r" rtl="1"/>
            <a:r>
              <a:rPr lang="fa-IR" sz="2000" b="1" dirty="0" smtClean="0">
                <a:solidFill>
                  <a:schemeClr val="accent1">
                    <a:lumMod val="50000"/>
                  </a:schemeClr>
                </a:solidFill>
              </a:rPr>
              <a:t>مشکلات محتوایی</a:t>
            </a:r>
            <a:r>
              <a:rPr lang="fa-IR" sz="2000" dirty="0" smtClean="0">
                <a:solidFill>
                  <a:schemeClr val="accent1">
                    <a:lumMod val="50000"/>
                  </a:schemeClr>
                </a:solidFill>
              </a:rPr>
              <a:t>...برغم رعایت «رویه های </a:t>
            </a:r>
            <a:r>
              <a:rPr lang="fa-IR" sz="2000" smtClean="0">
                <a:solidFill>
                  <a:schemeClr val="accent1">
                    <a:lumMod val="50000"/>
                  </a:schemeClr>
                </a:solidFill>
              </a:rPr>
              <a:t>صوری»، </a:t>
            </a:r>
            <a:r>
              <a:rPr lang="fa-IR" sz="2000" dirty="0" smtClean="0">
                <a:solidFill>
                  <a:schemeClr val="accent1">
                    <a:lumMod val="50000"/>
                  </a:schemeClr>
                </a:solidFill>
              </a:rPr>
              <a:t>«ضعف های متعدد محتوایی</a:t>
            </a:r>
            <a:r>
              <a:rPr lang="fa-IR" sz="2000" smtClean="0">
                <a:solidFill>
                  <a:schemeClr val="accent1">
                    <a:lumMod val="50000"/>
                  </a:schemeClr>
                </a:solidFill>
              </a:rPr>
              <a:t>»  وجوددارد</a:t>
            </a:r>
            <a:r>
              <a:rPr lang="fa-IR" sz="2000" dirty="0" smtClean="0">
                <a:solidFill>
                  <a:schemeClr val="accent1">
                    <a:lumMod val="50000"/>
                  </a:schemeClr>
                </a:solidFill>
              </a:rPr>
              <a:t>:</a:t>
            </a:r>
            <a:r>
              <a:rPr lang="fa-IR" sz="2000" dirty="0" smtClean="0">
                <a:solidFill>
                  <a:srgbClr val="002060"/>
                </a:solidFill>
              </a:rPr>
              <a:t/>
            </a:r>
            <a:br>
              <a:rPr lang="fa-IR" sz="2000" dirty="0" smtClean="0">
                <a:solidFill>
                  <a:srgbClr val="002060"/>
                </a:solidFill>
              </a:rPr>
            </a:br>
            <a:r>
              <a:rPr lang="fa-IR" sz="2000" dirty="0" smtClean="0">
                <a:solidFill>
                  <a:srgbClr val="002060"/>
                </a:solidFill>
              </a:rPr>
              <a:t>• طرح موضوعات کلیشه ای وبیان کلیشه ای بدیهیات به مثابه نتایج</a:t>
            </a:r>
            <a:r>
              <a:rPr lang="fa-IR" sz="2000" dirty="0" smtClean="0">
                <a:solidFill>
                  <a:schemeClr val="accent2"/>
                </a:solidFill>
              </a:rPr>
              <a:t>(همبستگی معنادار فقرو بزهکاری)</a:t>
            </a:r>
            <a:r>
              <a:rPr lang="fa-IR" sz="2000" dirty="0" smtClean="0">
                <a:solidFill>
                  <a:srgbClr val="002060"/>
                </a:solidFill>
              </a:rPr>
              <a:t/>
            </a:r>
            <a:br>
              <a:rPr lang="fa-IR" sz="2000" dirty="0" smtClean="0">
                <a:solidFill>
                  <a:srgbClr val="002060"/>
                </a:solidFill>
              </a:rPr>
            </a:br>
            <a:r>
              <a:rPr lang="fa-IR" sz="2000" dirty="0" smtClean="0">
                <a:solidFill>
                  <a:srgbClr val="002060"/>
                </a:solidFill>
              </a:rPr>
              <a:t>• فقدان نوآوری درروش وغلبه آزمون نظریه برنظریه پردازی (جنبه اکتشافی و طرح ایده بومی ندارند)</a:t>
            </a:r>
            <a:br>
              <a:rPr lang="fa-IR" sz="2000" dirty="0" smtClean="0">
                <a:solidFill>
                  <a:srgbClr val="002060"/>
                </a:solidFill>
              </a:rPr>
            </a:br>
            <a:r>
              <a:rPr lang="fa-IR" sz="2000" dirty="0" smtClean="0">
                <a:solidFill>
                  <a:srgbClr val="002060"/>
                </a:solidFill>
              </a:rPr>
              <a:t>• ناتوانی در تحلیل و تفسیر داده ها و محدود کردن گزارش تحقیق به تجزیه و تحلیل های مکانیکی آماری</a:t>
            </a:r>
            <a:br>
              <a:rPr lang="fa-IR" sz="2000" dirty="0" smtClean="0">
                <a:solidFill>
                  <a:srgbClr val="002060"/>
                </a:solidFill>
              </a:rPr>
            </a:br>
            <a:r>
              <a:rPr lang="fa-IR" sz="2000" dirty="0" smtClean="0">
                <a:solidFill>
                  <a:srgbClr val="002060"/>
                </a:solidFill>
              </a:rPr>
              <a:t>• برخورد غیرنقادانه با داده های آماری و دستیابی به نتایج نادرست به حکم عقل سلیم.</a:t>
            </a:r>
          </a:p>
          <a:p>
            <a:pPr algn="r" rtl="1"/>
            <a:r>
              <a:rPr lang="fa-IR" sz="2000" dirty="0" smtClean="0">
                <a:solidFill>
                  <a:srgbClr val="C00000"/>
                </a:solidFill>
              </a:rPr>
              <a:t>مثال: در نتیجه گیری مقاله ای:پایگاه اجتماعی دانش آموزان (سن، تحصیلات، شغل پدر و مادر، تعداد افراد خانواده، محبوبیت و اعتبار خانواده) هیچ تأثیری در گرایش به دانش آموزان به «فرهنگ بیگانه» ندارد و صرفا دانش آموزانی که پدران شان شغل آزاد دارند گرایش شدید به فرهنگ بیگانه دارند. در تحلیل آمده که فرزندان مشاغل آزاد کمتر در معرض فرهنگ خودی هستند!</a:t>
            </a:r>
            <a:r>
              <a:rPr lang="fa-IR" sz="2000" dirty="0" smtClean="0">
                <a:solidFill>
                  <a:srgbClr val="002060"/>
                </a:solidFill>
              </a:rPr>
              <a:t/>
            </a:r>
            <a:br>
              <a:rPr lang="fa-IR" sz="2000" dirty="0" smtClean="0">
                <a:solidFill>
                  <a:srgbClr val="002060"/>
                </a:solidFill>
              </a:rPr>
            </a:br>
            <a:r>
              <a:rPr lang="fa-IR" sz="2000" dirty="0" smtClean="0">
                <a:solidFill>
                  <a:srgbClr val="002060"/>
                </a:solidFill>
              </a:rPr>
              <a:t>• عدم انسجام بین بخشهای مقالات و به ویژه پیوند بین چارچوب مفهومی و نظری و نتایج تحقیق</a:t>
            </a:r>
            <a:br>
              <a:rPr lang="fa-IR" sz="2000" dirty="0" smtClean="0">
                <a:solidFill>
                  <a:srgbClr val="002060"/>
                </a:solidFill>
              </a:rPr>
            </a:br>
            <a:r>
              <a:rPr lang="fa-IR" sz="2000" dirty="0" smtClean="0">
                <a:solidFill>
                  <a:srgbClr val="002060"/>
                </a:solidFill>
              </a:rPr>
              <a:t>• ضعف رویکرد های تاریخی، تطبیقی، تفسیری و انتقادی</a:t>
            </a: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609600" y="1600200"/>
            <a:ext cx="8153400" cy="152400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fa-IR"/>
          </a:p>
        </p:txBody>
      </p:sp>
    </p:spTree>
  </p:cSld>
  <p:clrMapOvr>
    <a:masterClrMapping/>
  </p:clrMapOvr>
  <p:transition spd="slow" advClick="0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/>
              <a:t>مساله آموزش نگارش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algn="r" rtl="1"/>
            <a:r>
              <a:rPr lang="fa-IR" dirty="0" smtClean="0">
                <a:solidFill>
                  <a:schemeClr val="tx2"/>
                </a:solidFill>
              </a:rPr>
              <a:t>نداشتن تمرین شخصی و گروهی نگارش و کمبود خلاقیت در نگارش: بدنوشتن مقاله علمی، حتی اگر تمام تکنیک های تحقیق را بیاموزیم.</a:t>
            </a:r>
          </a:p>
          <a:p>
            <a:pPr algn="r" rtl="1">
              <a:buNone/>
            </a:pPr>
            <a:endParaRPr lang="fa-IR" dirty="0" smtClean="0">
              <a:solidFill>
                <a:schemeClr val="tx2"/>
              </a:solidFill>
            </a:endParaRPr>
          </a:p>
          <a:p>
            <a:pPr algn="r" rtl="1"/>
            <a:r>
              <a:rPr lang="fa-IR" dirty="0" smtClean="0">
                <a:solidFill>
                  <a:schemeClr val="tx2"/>
                </a:solidFill>
              </a:rPr>
              <a:t>ضعف برنامه درسی و ابتکار عمل دانشگاهها در آموزش نگارش:</a:t>
            </a:r>
          </a:p>
          <a:p>
            <a:pPr algn="r" rtl="1">
              <a:buNone/>
            </a:pPr>
            <a:r>
              <a:rPr lang="fa-IR" dirty="0" smtClean="0">
                <a:solidFill>
                  <a:schemeClr val="tx2"/>
                </a:solidFill>
              </a:rPr>
              <a:t> مایه شگفتی نیست اگر توان نگارشی بسیاری از استادان اغلب به ترجمه یا «شبه ترجمه» خلاصه شود.</a:t>
            </a:r>
          </a:p>
          <a:p>
            <a:pPr algn="r" rtl="1"/>
            <a:endParaRPr lang="fa-IR" dirty="0" smtClean="0">
              <a:solidFill>
                <a:schemeClr val="tx2"/>
              </a:solidFill>
            </a:endParaRPr>
          </a:p>
          <a:p>
            <a:pPr algn="r" rtl="1"/>
            <a:r>
              <a:rPr lang="fa-IR" dirty="0" smtClean="0">
                <a:solidFill>
                  <a:srgbClr val="C00000"/>
                </a:solidFill>
              </a:rPr>
              <a:t>نتیجه: تمرین نگارش بصورت رسمی و غیر رسمی ترتیب داده شود</a:t>
            </a:r>
          </a:p>
          <a:p>
            <a:pPr algn="r" rtl="1"/>
            <a:r>
              <a:rPr lang="fa-IR" dirty="0" smtClean="0">
                <a:solidFill>
                  <a:srgbClr val="C00000"/>
                </a:solidFill>
              </a:rPr>
              <a:t> رشد کمّی مقالات اگر با شاخص‌های کیفی مناسب همراه نباشند به جای آن که حکایت از رشد و توسعه داشته باشند می‌توانند از دامنه کاستی‌ها و مشکلات حکایت کنند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609600" y="1447800"/>
            <a:ext cx="8153400" cy="152400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fa-IR"/>
          </a:p>
        </p:txBody>
      </p:sp>
    </p:spTree>
  </p:cSld>
  <p:clrMapOvr>
    <a:masterClrMapping/>
  </p:clrMapOvr>
  <p:transition spd="slow" advClick="0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/>
              <a:t>خلاصه و نتیجه</a:t>
            </a: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>
            <a:normAutofit/>
          </a:bodyPr>
          <a:lstStyle/>
          <a:p>
            <a:pPr algn="r" rtl="1"/>
            <a:r>
              <a:rPr lang="fa-IR" sz="1800" dirty="0" smtClean="0">
                <a:solidFill>
                  <a:srgbClr val="FF0000"/>
                </a:solidFill>
              </a:rPr>
              <a:t>هدف: کمک به توسعه مرزهای دانش، </a:t>
            </a:r>
            <a:r>
              <a:rPr lang="fa-IR" sz="1800" dirty="0" smtClean="0">
                <a:solidFill>
                  <a:schemeClr val="tx2">
                    <a:lumMod val="75000"/>
                  </a:schemeClr>
                </a:solidFill>
              </a:rPr>
              <a:t>گفتمان های روشنفکری و </a:t>
            </a:r>
            <a:r>
              <a:rPr lang="fa-IR" sz="1800" dirty="0" smtClean="0">
                <a:solidFill>
                  <a:srgbClr val="00B050"/>
                </a:solidFill>
              </a:rPr>
              <a:t>راهگشای مشکلات و مسائل اجتماعی</a:t>
            </a:r>
          </a:p>
          <a:p>
            <a:pPr algn="r" rtl="1"/>
            <a:r>
              <a:rPr lang="fa-IR" sz="2000" b="1" dirty="0" smtClean="0">
                <a:solidFill>
                  <a:srgbClr val="C00000"/>
                </a:solidFill>
              </a:rPr>
              <a:t>&gt;&gt; بازتعریف مبانی علمی علوم انسانی با توجه به اشتراکات و با هدف بهبود کیفی مقالات</a:t>
            </a:r>
          </a:p>
          <a:p>
            <a:pPr algn="r" rtl="1"/>
            <a:r>
              <a:rPr lang="fa-IR" sz="2000" dirty="0" smtClean="0"/>
              <a:t>چرا و چگونه پژوهش علوم انسانی را علمی تر کنیم؟</a:t>
            </a:r>
          </a:p>
          <a:p>
            <a:pPr algn="r" rtl="1"/>
            <a:endParaRPr lang="fa-IR" sz="2000" dirty="0" smtClean="0"/>
          </a:p>
          <a:p>
            <a:pPr algn="r" rtl="1"/>
            <a:r>
              <a:rPr lang="fa-IR" sz="2000" b="1" dirty="0" smtClean="0">
                <a:solidFill>
                  <a:schemeClr val="tx2">
                    <a:lumMod val="75000"/>
                  </a:schemeClr>
                </a:solidFill>
              </a:rPr>
              <a:t>ملاحظات</a:t>
            </a:r>
            <a:r>
              <a:rPr lang="fa-IR" sz="2000" dirty="0" smtClean="0">
                <a:solidFill>
                  <a:schemeClr val="tx2">
                    <a:lumMod val="75000"/>
                  </a:schemeClr>
                </a:solidFill>
              </a:rPr>
              <a:t> (لزوم بحثهای فرا- تجربی و تحلیل)، </a:t>
            </a:r>
            <a:r>
              <a:rPr lang="fa-IR" sz="2000" b="1" dirty="0" smtClean="0">
                <a:solidFill>
                  <a:schemeClr val="tx2">
                    <a:lumMod val="75000"/>
                  </a:schemeClr>
                </a:solidFill>
              </a:rPr>
              <a:t>اولویتها</a:t>
            </a:r>
            <a:r>
              <a:rPr lang="fa-IR" sz="2000" dirty="0" smtClean="0">
                <a:solidFill>
                  <a:schemeClr val="tx2">
                    <a:lumMod val="75000"/>
                  </a:schemeClr>
                </a:solidFill>
              </a:rPr>
              <a:t> (فقط تحلیل نظری یا خلاقیت اجرایی)</a:t>
            </a:r>
          </a:p>
          <a:p>
            <a:pPr algn="r" rtl="1"/>
            <a:endParaRPr lang="fa-IR" sz="2000" b="1" dirty="0" smtClean="0">
              <a:solidFill>
                <a:srgbClr val="C00000"/>
              </a:solidFill>
            </a:endParaRPr>
          </a:p>
          <a:p>
            <a:pPr algn="r" rtl="1"/>
            <a:r>
              <a:rPr lang="fa-IR" sz="2000" b="1" dirty="0" smtClean="0">
                <a:solidFill>
                  <a:srgbClr val="C00000"/>
                </a:solidFill>
              </a:rPr>
              <a:t>کاستی های مقالات: فرمی (</a:t>
            </a:r>
            <a:r>
              <a:rPr lang="fa-IR" sz="2000" dirty="0" smtClean="0">
                <a:solidFill>
                  <a:srgbClr val="00B050"/>
                </a:solidFill>
              </a:rPr>
              <a:t>اصول ادبی و فنی نگارش) </a:t>
            </a:r>
            <a:r>
              <a:rPr lang="fa-IR" sz="2000" b="1" dirty="0" smtClean="0">
                <a:solidFill>
                  <a:srgbClr val="C00000"/>
                </a:solidFill>
              </a:rPr>
              <a:t>محتوایی</a:t>
            </a:r>
            <a:r>
              <a:rPr lang="fa-IR" sz="2000" dirty="0" smtClean="0">
                <a:solidFill>
                  <a:srgbClr val="002060"/>
                </a:solidFill>
              </a:rPr>
              <a:t> </a:t>
            </a:r>
            <a:r>
              <a:rPr lang="fa-IR" sz="2000" dirty="0" smtClean="0">
                <a:solidFill>
                  <a:srgbClr val="00B050"/>
                </a:solidFill>
              </a:rPr>
              <a:t>(نوآوری درروش، مفهوم سازی و نقد آماری)</a:t>
            </a:r>
            <a:r>
              <a:rPr lang="fa-IR" sz="2000" b="1" dirty="0" smtClean="0">
                <a:solidFill>
                  <a:srgbClr val="C00000"/>
                </a:solidFill>
              </a:rPr>
              <a:t> و نگارشی</a:t>
            </a:r>
            <a:r>
              <a:rPr lang="fa-IR" sz="2000" dirty="0" smtClean="0">
                <a:solidFill>
                  <a:schemeClr val="tx2"/>
                </a:solidFill>
              </a:rPr>
              <a:t> </a:t>
            </a:r>
            <a:r>
              <a:rPr lang="fa-IR" sz="2000" dirty="0" smtClean="0">
                <a:solidFill>
                  <a:srgbClr val="00B050"/>
                </a:solidFill>
              </a:rPr>
              <a:t>(ضعف برنامه درسی و کمبود حمایت گروهی) </a:t>
            </a:r>
            <a:endParaRPr lang="fa-IR" sz="2000" b="1" dirty="0" smtClean="0">
              <a:solidFill>
                <a:srgbClr val="00B050"/>
              </a:solidFill>
            </a:endParaRPr>
          </a:p>
          <a:p>
            <a:pPr algn="r" rtl="1"/>
            <a:endParaRPr lang="fa-IR" sz="2000" b="1" dirty="0" smtClean="0">
              <a:solidFill>
                <a:srgbClr val="C00000"/>
              </a:solidFill>
            </a:endParaRPr>
          </a:p>
          <a:p>
            <a:pPr algn="r" rtl="1"/>
            <a:r>
              <a:rPr lang="fa-IR" sz="2000" b="1" dirty="0" smtClean="0">
                <a:solidFill>
                  <a:srgbClr val="C00000"/>
                </a:solidFill>
              </a:rPr>
              <a:t>پیشنهاد در برخورد با چالشها: </a:t>
            </a:r>
          </a:p>
          <a:p>
            <a:pPr algn="r" rtl="1"/>
            <a:r>
              <a:rPr lang="fa-IR" sz="2000" dirty="0" smtClean="0">
                <a:solidFill>
                  <a:schemeClr val="tx2"/>
                </a:solidFill>
              </a:rPr>
              <a:t>تحول فرهنگ دانشگاهی </a:t>
            </a:r>
          </a:p>
          <a:p>
            <a:pPr algn="r" rtl="1"/>
            <a:r>
              <a:rPr lang="fa-IR" sz="2000" dirty="0" smtClean="0">
                <a:solidFill>
                  <a:schemeClr val="tx2"/>
                </a:solidFill>
              </a:rPr>
              <a:t>تقویت مساله محوری و بسط نتیجه </a:t>
            </a:r>
            <a:r>
              <a:rPr lang="en-US" sz="2000" dirty="0" smtClean="0">
                <a:solidFill>
                  <a:schemeClr val="tx2"/>
                </a:solidFill>
              </a:rPr>
              <a:t> </a:t>
            </a:r>
            <a:r>
              <a:rPr lang="fa-IR" sz="2000" dirty="0" smtClean="0">
                <a:solidFill>
                  <a:schemeClr val="tx2"/>
                </a:solidFill>
              </a:rPr>
              <a:t>گیری و تفسیرمقالات</a:t>
            </a:r>
          </a:p>
          <a:p>
            <a:pPr algn="r" rtl="1"/>
            <a:r>
              <a:rPr lang="fa-IR" sz="2000" dirty="0" smtClean="0">
                <a:solidFill>
                  <a:schemeClr val="tx2"/>
                </a:solidFill>
              </a:rPr>
              <a:t>گردآوری وپذیرش اصولی بهترین کارهای پژوهشی پیشین </a:t>
            </a:r>
            <a:r>
              <a:rPr lang="en-GB" sz="2000" dirty="0" smtClean="0">
                <a:solidFill>
                  <a:schemeClr val="tx2"/>
                </a:solidFill>
              </a:rPr>
              <a:t>Best Practice</a:t>
            </a:r>
            <a:endParaRPr lang="fa-IR" sz="2000" dirty="0" smtClean="0">
              <a:solidFill>
                <a:schemeClr val="tx2"/>
              </a:solidFill>
            </a:endParaRPr>
          </a:p>
          <a:p>
            <a:pPr algn="r" rtl="1"/>
            <a:r>
              <a:rPr lang="fa-IR" sz="2000" dirty="0" smtClean="0">
                <a:solidFill>
                  <a:schemeClr val="tx2"/>
                </a:solidFill>
              </a:rPr>
              <a:t>ایجاد حلقه های رسمی و غیر رسمی برای تمرین و بازآموزی نگارش </a:t>
            </a:r>
          </a:p>
          <a:p>
            <a:endParaRPr lang="fa-IR" dirty="0"/>
          </a:p>
        </p:txBody>
      </p:sp>
    </p:spTree>
  </p:cSld>
  <p:clrMapOvr>
    <a:masterClrMapping/>
  </p:clrMapOvr>
  <p:transition spd="slow" advClick="0">
    <p:wedg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609600"/>
            <a:ext cx="8229600" cy="1143000"/>
          </a:xfrm>
        </p:spPr>
        <p:txBody>
          <a:bodyPr>
            <a:normAutofit fontScale="90000"/>
          </a:bodyPr>
          <a:lstStyle/>
          <a:p>
            <a:pPr rtl="1"/>
            <a:r>
              <a:rPr lang="fa-IR" b="1" dirty="0" smtClean="0"/>
              <a:t>منابع:</a:t>
            </a:r>
            <a:br>
              <a:rPr lang="fa-IR" b="1" dirty="0" smtClean="0"/>
            </a:br>
            <a:r>
              <a:rPr lang="fa-IR" b="1" dirty="0" smtClean="0"/>
              <a:t/>
            </a:r>
            <a:br>
              <a:rPr lang="fa-IR" b="1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8229600" cy="4373563"/>
          </a:xfrm>
        </p:spPr>
        <p:txBody>
          <a:bodyPr>
            <a:normAutofit/>
          </a:bodyPr>
          <a:lstStyle/>
          <a:p>
            <a:pPr algn="r" rtl="1"/>
            <a:r>
              <a:rPr lang="fa-IR" sz="2000" dirty="0" smtClean="0"/>
              <a:t>دکتر نعمت الله فاضلی، سرمقاله تکثیر یا بازتولید مکانیکی دانش</a:t>
            </a:r>
          </a:p>
          <a:p>
            <a:r>
              <a:rPr lang="fa-IR" sz="2000" dirty="0" smtClean="0"/>
              <a:t> </a:t>
            </a:r>
            <a:r>
              <a:rPr lang="en-GB" sz="2000" b="1" dirty="0" smtClean="0"/>
              <a:t>Practice-led Research, Research-led Practice in the Creative Arts, </a:t>
            </a:r>
            <a:r>
              <a:rPr lang="en-GB" sz="2000" dirty="0" smtClean="0"/>
              <a:t>Edited by Hazel Smith and Roger T. Dean. Edinburgh University Press, 2009</a:t>
            </a:r>
          </a:p>
          <a:p>
            <a:r>
              <a:rPr lang="en-US" sz="2000" i="1" dirty="0" err="1" smtClean="0"/>
              <a:t>Gesammelte</a:t>
            </a:r>
            <a:r>
              <a:rPr lang="en-US" sz="2000" i="1" dirty="0" smtClean="0"/>
              <a:t> </a:t>
            </a:r>
            <a:r>
              <a:rPr lang="en-US" sz="2000" i="1" dirty="0" err="1" smtClean="0"/>
              <a:t>Schriften</a:t>
            </a:r>
            <a:r>
              <a:rPr lang="en-US" sz="2000" dirty="0" smtClean="0"/>
              <a:t> in </a:t>
            </a:r>
            <a:r>
              <a:rPr lang="en-US" sz="2000" dirty="0" err="1" smtClean="0"/>
              <a:t>Dilthey</a:t>
            </a:r>
            <a:r>
              <a:rPr lang="en-US" sz="2000" dirty="0" smtClean="0"/>
              <a:t>, </a:t>
            </a:r>
            <a:r>
              <a:rPr lang="en-US" sz="2000" i="1" dirty="0" smtClean="0"/>
              <a:t>Introduction to the Human Sciences</a:t>
            </a:r>
            <a:r>
              <a:rPr lang="en-US" sz="2000" dirty="0" smtClean="0"/>
              <a:t> trans. Ramon J. </a:t>
            </a:r>
            <a:r>
              <a:rPr lang="en-US" sz="2000" dirty="0" err="1" smtClean="0"/>
              <a:t>Betanoz</a:t>
            </a:r>
            <a:r>
              <a:rPr lang="en-US" sz="2000" dirty="0" smtClean="0"/>
              <a:t>, 'Appendix: Supplementary Material from the Manuscripts', 1988, pp. 331-4</a:t>
            </a:r>
            <a:endParaRPr lang="fa-IR" sz="2000" dirty="0" smtClean="0"/>
          </a:p>
          <a:p>
            <a:pPr algn="r" rtl="1">
              <a:buNone/>
            </a:pPr>
            <a:r>
              <a:rPr lang="fa-IR" sz="2000" dirty="0" smtClean="0"/>
              <a:t>چگونه علوم انسانی را علمی تر کنیم؟</a:t>
            </a:r>
            <a:endParaRPr lang="en-US" sz="2000" dirty="0" smtClean="0"/>
          </a:p>
          <a:p>
            <a:r>
              <a:rPr lang="en-US" sz="2000" dirty="0" smtClean="0"/>
              <a:t>Comments under Scientific American article</a:t>
            </a:r>
          </a:p>
          <a:p>
            <a:r>
              <a:rPr lang="en-GB" sz="2000" b="1" dirty="0" smtClean="0"/>
              <a:t>Scientific Methods for the Humanities </a:t>
            </a:r>
            <a:r>
              <a:rPr lang="en-GB" sz="2000" dirty="0" smtClean="0"/>
              <a:t>By Willie Van Peer, </a:t>
            </a:r>
            <a:r>
              <a:rPr lang="en-GB" sz="2000" dirty="0" err="1" smtClean="0"/>
              <a:t>Jèmeljan</a:t>
            </a:r>
            <a:r>
              <a:rPr lang="en-GB" sz="2000" dirty="0" smtClean="0"/>
              <a:t> </a:t>
            </a:r>
            <a:r>
              <a:rPr lang="en-GB" sz="2000" dirty="0" err="1" smtClean="0"/>
              <a:t>Hakemulder</a:t>
            </a:r>
            <a:r>
              <a:rPr lang="en-GB" sz="2000" dirty="0" smtClean="0"/>
              <a:t>, Frank </a:t>
            </a:r>
            <a:r>
              <a:rPr lang="en-GB" sz="2000" dirty="0" err="1" smtClean="0"/>
              <a:t>Hakemulder</a:t>
            </a:r>
            <a:r>
              <a:rPr lang="en-GB" sz="2000" dirty="0" smtClean="0"/>
              <a:t>, Sonia </a:t>
            </a:r>
            <a:r>
              <a:rPr lang="en-GB" sz="2000" dirty="0" err="1" smtClean="0"/>
              <a:t>Zyngier</a:t>
            </a:r>
            <a:r>
              <a:rPr lang="en-GB" sz="2000" dirty="0" smtClean="0"/>
              <a:t>, page 24</a:t>
            </a: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609600" y="1600200"/>
            <a:ext cx="8153400" cy="152400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fa-IR"/>
          </a:p>
        </p:txBody>
      </p:sp>
    </p:spTree>
  </p:cSld>
  <p:clrMapOvr>
    <a:masterClrMapping/>
  </p:clrMapOvr>
  <p:transition spd="slow" advClick="0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>
              <a:buNone/>
            </a:pPr>
            <a:endParaRPr lang="en-GB" dirty="0" smtClean="0"/>
          </a:p>
          <a:p>
            <a:pPr algn="ctr" rtl="1">
              <a:buNone/>
            </a:pPr>
            <a:r>
              <a:rPr lang="fa-IR" sz="4600" dirty="0" smtClean="0"/>
              <a:t> با سپاس فراوان از توجه شما</a:t>
            </a:r>
          </a:p>
          <a:p>
            <a:pPr algn="ctr" rtl="1">
              <a:buNone/>
            </a:pPr>
            <a:endParaRPr lang="fa-IR" dirty="0" smtClean="0"/>
          </a:p>
          <a:p>
            <a:pPr algn="ctr" rtl="1">
              <a:buNone/>
            </a:pPr>
            <a:endParaRPr lang="fa-IR" dirty="0" smtClean="0"/>
          </a:p>
          <a:p>
            <a:pPr algn="ctr" rtl="1">
              <a:buNone/>
            </a:pPr>
            <a:endParaRPr lang="fa-IR" dirty="0" smtClean="0"/>
          </a:p>
          <a:p>
            <a:pPr algn="ctr" rtl="1">
              <a:buNone/>
            </a:pPr>
            <a:endParaRPr lang="fa-IR" dirty="0" smtClean="0"/>
          </a:p>
          <a:p>
            <a:pPr algn="ctr" rtl="1">
              <a:buNone/>
            </a:pPr>
            <a:endParaRPr lang="fa-IR" dirty="0" smtClean="0"/>
          </a:p>
          <a:p>
            <a:pPr algn="ctr" rtl="1">
              <a:buNone/>
            </a:pPr>
            <a:endParaRPr lang="fa-IR" dirty="0" smtClean="0"/>
          </a:p>
          <a:p>
            <a:pPr algn="ctr" rtl="1">
              <a:buNone/>
            </a:pPr>
            <a:r>
              <a:rPr lang="fa-IR" dirty="0" smtClean="0"/>
              <a:t>از نظرات خود مرا بهره مند کنید</a:t>
            </a:r>
            <a:endParaRPr lang="en-GB" dirty="0" smtClean="0"/>
          </a:p>
          <a:p>
            <a:pPr>
              <a:buNone/>
            </a:pPr>
            <a:endParaRPr lang="en-GB" dirty="0" smtClean="0"/>
          </a:p>
          <a:p>
            <a:pPr algn="ctr">
              <a:buNone/>
            </a:pPr>
            <a:r>
              <a:rPr lang="en-GB" dirty="0" smtClean="0"/>
              <a:t>m_fatahipour@sbu.ac.ir</a:t>
            </a:r>
            <a:endParaRPr lang="fa-IR" dirty="0"/>
          </a:p>
        </p:txBody>
      </p:sp>
    </p:spTree>
  </p:cSld>
  <p:clrMapOvr>
    <a:masterClrMapping/>
  </p:clrMapOvr>
  <p:transition spd="slow" advClick="0">
    <p:wedg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AM_2968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>
    <p:wedg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AM_2969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>
    <p:wedg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AM_297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>
    <p:wedg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AM_297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>
    <p:wedg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AM_297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>
    <p:wedg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AM_297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>
    <p:wedg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پرونده" ma:contentTypeID="0x0101009889B8D50EF8A2489E98441C8C3E920D" ma:contentTypeVersion="1" ma:contentTypeDescription="یک سند جدید ایجاد کنید." ma:contentTypeScope="" ma:versionID="6ebd8f2585895d4123268832f0a52d16">
  <xsd:schema xmlns:xsd="http://www.w3.org/2001/XMLSchema" xmlns:xs="http://www.w3.org/2001/XMLSchema" xmlns:p="http://schemas.microsoft.com/office/2006/metadata/properties" xmlns:ns1="http://schemas.microsoft.com/sharepoint/v3" xmlns:ns2="d2289274-6128-4816-ae07-41a25b982335" targetNamespace="http://schemas.microsoft.com/office/2006/metadata/properties" ma:root="true" ma:fieldsID="743fb070bdc29b388662eb9608e4fcc7" ns1:_="" ns2:_="">
    <xsd:import namespace="http://schemas.microsoft.com/sharepoint/v3"/>
    <xsd:import namespace="d2289274-6128-4816-ae07-41a25b982335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تاریخ شروع زمان بندی" ma:description="" ma:hidden="true" ma:internalName="PublishingStartDate">
      <xsd:simpleType>
        <xsd:restriction base="dms:Unknown"/>
      </xsd:simpleType>
    </xsd:element>
    <xsd:element name="PublishingExpirationDate" ma:index="9" nillable="true" ma:displayName="تاریخ اتمام زمان بندی" ma:description="" ma:hidden="tru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2289274-6128-4816-ae07-41a25b982335" elementFormDefault="qualified">
    <xsd:import namespace="http://schemas.microsoft.com/office/2006/documentManagement/types"/>
    <xsd:import namespace="http://schemas.microsoft.com/office/infopath/2007/PartnerControls"/>
    <xsd:element name="_dlc_DocId" ma:index="10" nillable="true" ma:displayName="مقدار شناسه سند" ma:description="مقدار شناسه سند تعیین شده برای این آیتم." ma:internalName="_dlc_DocId" ma:readOnly="true">
      <xsd:simpleType>
        <xsd:restriction base="dms:Text"/>
      </xsd:simpleType>
    </xsd:element>
    <xsd:element name="_dlc_DocIdUrl" ma:index="11" nillable="true" ma:displayName="شناسه سند" ma:description="پیوند دائمی به این سند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2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نوع محتویات"/>
        <xsd:element ref="dc:title" minOccurs="0" maxOccurs="1" ma:index="4" ma:displayName="عنوان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  <_dlc_DocId xmlns="d2289274-6128-4816-ae07-41a25b982335">5VXMWDDNTVKU-244-307</_dlc_DocId>
    <_dlc_DocIdUrl xmlns="d2289274-6128-4816-ae07-41a25b982335">
      <Url>http://www.sbu.ac.ir/Cols/LAH/_layouts/DocIdRedir.aspx?ID=5VXMWDDNTVKU-244-307</Url>
      <Description>5VXMWDDNTVKU-244-307</Description>
    </_dlc_DocIdUrl>
  </documentManagement>
</p:properties>
</file>

<file path=customXml/itemProps1.xml><?xml version="1.0" encoding="utf-8"?>
<ds:datastoreItem xmlns:ds="http://schemas.openxmlformats.org/officeDocument/2006/customXml" ds:itemID="{091D6BD0-ED46-439B-B242-9513D3BAB9F8}"/>
</file>

<file path=customXml/itemProps2.xml><?xml version="1.0" encoding="utf-8"?>
<ds:datastoreItem xmlns:ds="http://schemas.openxmlformats.org/officeDocument/2006/customXml" ds:itemID="{3452E2C9-5660-43BA-B88F-414894B1D511}"/>
</file>

<file path=customXml/itemProps3.xml><?xml version="1.0" encoding="utf-8"?>
<ds:datastoreItem xmlns:ds="http://schemas.openxmlformats.org/officeDocument/2006/customXml" ds:itemID="{A61DC773-D319-4DD7-B920-CC0AB493D624}"/>
</file>

<file path=customXml/itemProps4.xml><?xml version="1.0" encoding="utf-8"?>
<ds:datastoreItem xmlns:ds="http://schemas.openxmlformats.org/officeDocument/2006/customXml" ds:itemID="{5EBEAEF4-2D8B-40FC-9239-2CA079CF08DD}"/>
</file>

<file path=docProps/app.xml><?xml version="1.0" encoding="utf-8"?>
<Properties xmlns="http://schemas.openxmlformats.org/officeDocument/2006/extended-properties" xmlns:vt="http://schemas.openxmlformats.org/officeDocument/2006/docPropsVTypes">
  <TotalTime>7337</TotalTime>
  <Words>1299</Words>
  <Application>Microsoft Office PowerPoint</Application>
  <PresentationFormat>On-screen Show (4:3)</PresentationFormat>
  <Paragraphs>142</Paragraphs>
  <Slides>37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38" baseType="lpstr">
      <vt:lpstr>Office Theme</vt:lpstr>
      <vt:lpstr> :روشهای علمی پژوهش در علوم انسانی </vt:lpstr>
      <vt:lpstr>Photo Album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  مقدمه (خودمشتمالی) : مجلات دانشگاهی یا «ارتقاء نامه»؟   فقط 3 درصد مقالات ارائه شده به «مجله جامعه شناسی ایران» «استانداردهای لازم» برای انتشار را دارا بوده اند. </vt:lpstr>
      <vt:lpstr>رده بندی اولیه روشهای پژوهش</vt:lpstr>
      <vt:lpstr>           افتراق و اشتراک در روشهای  علوم تجربی و انسانی </vt:lpstr>
      <vt:lpstr>مبنای علمی بودن ادبیات و علوم انسانی  چیست؟</vt:lpstr>
      <vt:lpstr>نظریه پردازان: ویلهلم دیلتای</vt:lpstr>
      <vt:lpstr>چرا پژوهش علوم انسانی را علمی تر کنیم؟</vt:lpstr>
      <vt:lpstr>ملاحظات چندی در علمی ترکردن پژوهش علوم انسانی</vt:lpstr>
      <vt:lpstr>اولویت در علوم انسانی: نظریه، نقد و بررسی تاریخی یا اجرا؟  </vt:lpstr>
      <vt:lpstr>چالشهای پژوهش علوم انسانی در ایران در یک نگاه</vt:lpstr>
      <vt:lpstr> کاستی های مقالات علوم انسانی در ایران در یک نگاه:  شکلی، محتوایی، نگارشی </vt:lpstr>
      <vt:lpstr>مساله آموزش نگارش</vt:lpstr>
      <vt:lpstr>خلاصه و نتیجه</vt:lpstr>
      <vt:lpstr>منابع:  </vt:lpstr>
      <vt:lpstr>Slide 37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پژوهش در علوم انسانی</dc:title>
  <dc:creator>m.fatahipour</dc:creator>
  <cp:lastModifiedBy>admin</cp:lastModifiedBy>
  <cp:revision>26</cp:revision>
  <dcterms:created xsi:type="dcterms:W3CDTF">2014-04-22T07:41:44Z</dcterms:created>
  <dcterms:modified xsi:type="dcterms:W3CDTF">2014-05-10T10:51:02Z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0x0101009889B8D50EF8A2489E98441C8C3E920D</vt:lpwstr>
  </property>
  <property fmtid="{D5CDD505-2E9C-101B-9397-08002B2CF9AE}" pid="3" name="_dlc_DocIdItemGuid">
    <vt:lpwstr>24ce50df-4637-4a8f-a937-8056eb4d387b</vt:lpwstr>
  </property>
</Properties>
</file>